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310" r:id="rId2"/>
    <p:sldId id="328" r:id="rId3"/>
    <p:sldId id="264" r:id="rId4"/>
    <p:sldId id="323" r:id="rId5"/>
    <p:sldId id="266" r:id="rId6"/>
    <p:sldId id="265" r:id="rId7"/>
    <p:sldId id="319" r:id="rId8"/>
    <p:sldId id="324" r:id="rId9"/>
    <p:sldId id="330" r:id="rId10"/>
    <p:sldId id="311" r:id="rId11"/>
    <p:sldId id="313" r:id="rId12"/>
    <p:sldId id="312" r:id="rId13"/>
    <p:sldId id="314" r:id="rId14"/>
    <p:sldId id="315" r:id="rId15"/>
    <p:sldId id="316" r:id="rId16"/>
    <p:sldId id="317" r:id="rId17"/>
    <p:sldId id="320" r:id="rId18"/>
    <p:sldId id="321" r:id="rId19"/>
    <p:sldId id="318" r:id="rId20"/>
    <p:sldId id="322" r:id="rId21"/>
    <p:sldId id="284" r:id="rId22"/>
    <p:sldId id="285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355" r:id="rId32"/>
    <p:sldId id="325" r:id="rId33"/>
    <p:sldId id="326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6" r:id="rId58"/>
    <p:sldId id="357" r:id="rId59"/>
    <p:sldId id="358" r:id="rId60"/>
    <p:sldId id="359" r:id="rId61"/>
    <p:sldId id="360" r:id="rId62"/>
    <p:sldId id="361" r:id="rId63"/>
    <p:sldId id="362" r:id="rId6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7" autoAdjust="0"/>
    <p:restoredTop sz="94660"/>
  </p:normalViewPr>
  <p:slideViewPr>
    <p:cSldViewPr>
      <p:cViewPr varScale="1">
        <p:scale>
          <a:sx n="140" d="100"/>
          <a:sy n="140" d="100"/>
        </p:scale>
        <p:origin x="1589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7FDE4-8933-493B-8A8D-BF2B35944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939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BB873C5-76AA-4954-A220-08511B2B1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304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31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Bullet Physics</a:t>
            </a:r>
            <a:endParaRPr lang="en-US" sz="2700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1371600" y="4038600"/>
            <a:ext cx="6400800" cy="152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Ian </a:t>
            </a:r>
            <a:r>
              <a:rPr lang="en-US" dirty="0" err="1" smtClean="0">
                <a:solidFill>
                  <a:schemeClr val="tx1"/>
                </a:solidFill>
              </a:rPr>
              <a:t>Parberry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tx1"/>
                </a:solidFill>
              </a:rPr>
              <a:t>Dept. of Computer Science &amp; Engineering</a:t>
            </a: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tx1"/>
                </a:solidFill>
              </a:rPr>
              <a:t>University of North Texas</a:t>
            </a:r>
            <a:endParaRPr lang="en-US" sz="2200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12953" y="228600"/>
            <a:ext cx="7318094" cy="1032139"/>
            <a:chOff x="152400" y="228600"/>
            <a:chExt cx="7318094" cy="1032139"/>
          </a:xfrm>
        </p:grpSpPr>
        <p:pic>
          <p:nvPicPr>
            <p:cNvPr id="19" name="Picture 4" descr="C:\Users\Ian\Desktop\bullet_logo_2010_9_1080p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304799"/>
              <a:ext cx="2389852" cy="955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0" y="228600"/>
              <a:ext cx="1604654" cy="103213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8437" y="228600"/>
              <a:ext cx="1386937" cy="103213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3557" y="228600"/>
              <a:ext cx="1386937" cy="1032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9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Adding Bullet </a:t>
            </a:r>
            <a:r>
              <a:rPr lang="en-US" dirty="0"/>
              <a:t>Physics </a:t>
            </a:r>
            <a:r>
              <a:rPr lang="en-US" dirty="0" smtClean="0"/>
              <a:t>to </a:t>
            </a:r>
            <a:r>
              <a:rPr lang="en-US" dirty="0"/>
              <a:t>your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381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Set environment variable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$(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BULLET_DIR)</a:t>
            </a:r>
            <a:r>
              <a:rPr lang="en-US" dirty="0" smtClean="0">
                <a:solidFill>
                  <a:srgbClr val="0070C0"/>
                </a:solidFill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to your Bullet Physics install folder.</a:t>
            </a:r>
            <a:endParaRPr lang="en-US" dirty="0" smtClean="0"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71" y="2705785"/>
            <a:ext cx="4849658" cy="3414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194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546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138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Adding Bullet </a:t>
            </a:r>
            <a:r>
              <a:rPr lang="en-US" dirty="0"/>
              <a:t>Physics </a:t>
            </a:r>
            <a:r>
              <a:rPr lang="en-US" dirty="0" smtClean="0"/>
              <a:t>to </a:t>
            </a:r>
            <a:r>
              <a:rPr lang="en-US" dirty="0"/>
              <a:t>your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Add the include </a:t>
            </a:r>
            <a:r>
              <a:rPr lang="en-US" sz="2800" dirty="0"/>
              <a:t>path: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$(</a:t>
            </a:r>
            <a:r>
              <a:rPr lang="en-US" sz="2800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BULLET_DIR)</a:t>
            </a:r>
            <a:r>
              <a:rPr lang="en-US" sz="28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src</a:t>
            </a:r>
            <a:endParaRPr lang="en-US" sz="2800" dirty="0" smtClean="0">
              <a:solidFill>
                <a:srgbClr val="0070C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2800" dirty="0" smtClean="0"/>
              <a:t>Add </a:t>
            </a:r>
            <a:r>
              <a:rPr lang="en-US" sz="2800" dirty="0"/>
              <a:t>the </a:t>
            </a:r>
            <a:r>
              <a:rPr lang="en-US" sz="2800" dirty="0" smtClean="0"/>
              <a:t>library path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$(</a:t>
            </a:r>
            <a:r>
              <a:rPr lang="en-US" sz="2800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BULLET_DIR)bin</a:t>
            </a:r>
          </a:p>
          <a:p>
            <a:r>
              <a:rPr lang="en-US" sz="2800" dirty="0" smtClean="0">
                <a:cs typeface="Courier New" pitchFamily="49" charset="0"/>
              </a:rPr>
              <a:t>Add the 3 libraries</a:t>
            </a:r>
          </a:p>
          <a:p>
            <a:pPr marL="347472" indent="0">
              <a:buNone/>
            </a:pPr>
            <a:r>
              <a:rPr lang="en-US" sz="2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x</a:t>
            </a:r>
            <a:r>
              <a:rPr lang="en-US" sz="2600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_vs2010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_$(Platform)_$(Configuration).</a:t>
            </a:r>
            <a:r>
              <a:rPr lang="en-US" sz="2600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lib</a:t>
            </a:r>
            <a:endParaRPr lang="en-US" sz="2600" dirty="0" smtClean="0">
              <a:solidFill>
                <a:srgbClr val="0070C0"/>
              </a:solidFill>
              <a:cs typeface="Courier New" pitchFamily="49" charset="0"/>
            </a:endParaRPr>
          </a:p>
          <a:p>
            <a:pPr marL="347472" indent="0">
              <a:buNone/>
            </a:pPr>
            <a:r>
              <a:rPr lang="en-US" sz="2800" dirty="0" smtClean="0">
                <a:cs typeface="Courier New" pitchFamily="49" charset="0"/>
              </a:rPr>
              <a:t>where </a:t>
            </a:r>
            <a:r>
              <a:rPr lang="en-US" sz="28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x</a:t>
            </a:r>
            <a:r>
              <a:rPr lang="en-US" sz="2800" dirty="0" smtClean="0">
                <a:cs typeface="Courier New" pitchFamily="49" charset="0"/>
              </a:rPr>
              <a:t> is</a:t>
            </a:r>
          </a:p>
          <a:p>
            <a:pPr marL="914400" lvl="1" indent="-457200"/>
            <a:r>
              <a:rPr lang="en-US" sz="2400" dirty="0" err="1" smtClean="0">
                <a:latin typeface="Consolas" panose="020B0609020204030204" pitchFamily="49" charset="0"/>
                <a:cs typeface="Courier New" pitchFamily="49" charset="0"/>
              </a:rPr>
              <a:t>BulletCollision</a:t>
            </a:r>
            <a:r>
              <a:rPr lang="en-US" sz="2400" dirty="0" smtClean="0">
                <a:latin typeface="Consolas" panose="020B0609020204030204" pitchFamily="49" charset="0"/>
                <a:cs typeface="Courier New" pitchFamily="49" charset="0"/>
              </a:rPr>
              <a:t> </a:t>
            </a:r>
          </a:p>
          <a:p>
            <a:pPr marL="914400" lvl="1" indent="-457200"/>
            <a:r>
              <a:rPr lang="en-US" sz="2400" dirty="0" err="1" smtClean="0">
                <a:latin typeface="Consolas" panose="020B0609020204030204" pitchFamily="49" charset="0"/>
                <a:cs typeface="Courier New" pitchFamily="49" charset="0"/>
              </a:rPr>
              <a:t>BulletDynamics</a:t>
            </a:r>
            <a:endParaRPr lang="en-US" sz="2400" dirty="0" smtClean="0">
              <a:latin typeface="Consolas" panose="020B0609020204030204" pitchFamily="49" charset="0"/>
              <a:cs typeface="Courier New" pitchFamily="49" charset="0"/>
            </a:endParaRPr>
          </a:p>
          <a:p>
            <a:pPr marL="914400" lvl="1" indent="-457200"/>
            <a:r>
              <a:rPr lang="en-US" sz="2400" dirty="0" err="1" smtClean="0">
                <a:latin typeface="Consolas" panose="020B0609020204030204" pitchFamily="49" charset="0"/>
                <a:cs typeface="Courier New" pitchFamily="49" charset="0"/>
              </a:rPr>
              <a:t>LinearMath</a:t>
            </a:r>
            <a:endParaRPr lang="en-US" sz="2400" dirty="0" smtClean="0"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5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 Time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If you compile Bullet Physics out of the box and then attempt to link it to your game, then you will see the following error.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BulletCollision_vs2010_x64_Release.lib(btDefaultCollisionConfiguration.obj</a:t>
            </a:r>
            <a:r>
              <a:rPr lang="en-US" dirty="0">
                <a:latin typeface="Consolas" panose="020B0609020204030204" pitchFamily="49" charset="0"/>
              </a:rPr>
              <a:t>) : error LNK2038: mismatch detected for '</a:t>
            </a:r>
            <a:r>
              <a:rPr lang="en-US" dirty="0" err="1">
                <a:latin typeface="Consolas" panose="020B0609020204030204" pitchFamily="49" charset="0"/>
              </a:rPr>
              <a:t>RuntimeLibrary</a:t>
            </a:r>
            <a:r>
              <a:rPr lang="en-US" dirty="0">
                <a:latin typeface="Consolas" panose="020B0609020204030204" pitchFamily="49" charset="0"/>
              </a:rPr>
              <a:t>': value '</a:t>
            </a:r>
            <a:r>
              <a:rPr lang="en-US" dirty="0" err="1">
                <a:latin typeface="Consolas" panose="020B0609020204030204" pitchFamily="49" charset="0"/>
              </a:rPr>
              <a:t>MT_StaticRelease</a:t>
            </a:r>
            <a:r>
              <a:rPr lang="en-US" dirty="0">
                <a:latin typeface="Consolas" panose="020B0609020204030204" pitchFamily="49" charset="0"/>
              </a:rPr>
              <a:t>' doesn't match value '</a:t>
            </a:r>
            <a:r>
              <a:rPr lang="en-US" dirty="0" err="1">
                <a:latin typeface="Consolas" panose="020B0609020204030204" pitchFamily="49" charset="0"/>
              </a:rPr>
              <a:t>MD_DynamicRelease</a:t>
            </a:r>
            <a:r>
              <a:rPr lang="en-US" dirty="0">
                <a:latin typeface="Consolas" panose="020B0609020204030204" pitchFamily="49" charset="0"/>
              </a:rPr>
              <a:t>' in </a:t>
            </a:r>
            <a:r>
              <a:rPr lang="en-US" dirty="0" smtClean="0">
                <a:latin typeface="Consolas" panose="020B0609020204030204" pitchFamily="49" charset="0"/>
              </a:rPr>
              <a:t>Camera.obj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6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Here’s How You Fix That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Visual Studio, select all of the projects in 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0_Bullet3Solution.sln</a:t>
            </a:r>
            <a:r>
              <a:rPr lang="en-US" dirty="0" smtClean="0"/>
              <a:t> (click on the first, scroll down, click on the last).</a:t>
            </a:r>
          </a:p>
          <a:p>
            <a:r>
              <a:rPr lang="en-US" dirty="0" smtClean="0"/>
              <a:t>Right-click on one of them and select Properties.</a:t>
            </a:r>
          </a:p>
          <a:p>
            <a:r>
              <a:rPr lang="en-US" dirty="0" smtClean="0"/>
              <a:t>Navigate to 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C/C++\Code Generation</a:t>
            </a:r>
            <a:r>
              <a:rPr lang="en-US" dirty="0"/>
              <a:t> and </a:t>
            </a:r>
            <a:r>
              <a:rPr lang="en-US" dirty="0" smtClean="0"/>
              <a:t>make the following changes.</a:t>
            </a:r>
          </a:p>
          <a:p>
            <a:r>
              <a:rPr lang="en-US" dirty="0" smtClean="0"/>
              <a:t>Then compile all projects. A couple of them may fail but they are not important.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9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381000"/>
            <a:ext cx="8229600" cy="5837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78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376237"/>
            <a:ext cx="8236315" cy="5842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483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Bullet Physics scalar type </a:t>
            </a: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btScalar</a:t>
            </a:r>
            <a:r>
              <a:rPr lang="en-US" dirty="0" smtClean="0"/>
              <a:t> can be either </a:t>
            </a:r>
            <a:r>
              <a:rPr lang="en-US" b="1" dirty="0" smtClean="0">
                <a:latin typeface="Consolas" panose="020B0609020204030204" pitchFamily="49" charset="0"/>
              </a:rPr>
              <a:t>float</a:t>
            </a:r>
            <a:r>
              <a:rPr lang="en-US" dirty="0" smtClean="0"/>
              <a:t> or </a:t>
            </a:r>
            <a:r>
              <a:rPr lang="en-US" b="1" dirty="0" smtClean="0">
                <a:latin typeface="Consolas" panose="020B0609020204030204" pitchFamily="49" charset="0"/>
              </a:rPr>
              <a:t>double</a:t>
            </a:r>
            <a:r>
              <a:rPr lang="en-US" dirty="0" smtClean="0"/>
              <a:t>. Defining </a:t>
            </a:r>
            <a:r>
              <a:rPr lang="en-US" dirty="0" smtClean="0">
                <a:latin typeface="Consolas" panose="020B0609020204030204" pitchFamily="49" charset="0"/>
              </a:rPr>
              <a:t>BT_USE_DOUBLE_PRECISION</a:t>
            </a:r>
            <a:r>
              <a:rPr lang="en-US" dirty="0" smtClean="0"/>
              <a:t> makes it </a:t>
            </a:r>
            <a:r>
              <a:rPr lang="en-US" b="1" dirty="0">
                <a:latin typeface="Consolas" panose="020B0609020204030204" pitchFamily="49" charset="0"/>
              </a:rPr>
              <a:t>double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want it to be </a:t>
            </a:r>
            <a:r>
              <a:rPr lang="en-US" b="1" dirty="0">
                <a:latin typeface="Consolas" panose="020B0609020204030204" pitchFamily="49" charset="0"/>
              </a:rPr>
              <a:t>float</a:t>
            </a:r>
            <a:r>
              <a:rPr lang="en-US" dirty="0" smtClean="0"/>
              <a:t> to be consistent with the rest of our code.</a:t>
            </a:r>
          </a:p>
          <a:p>
            <a:r>
              <a:rPr lang="en-US" dirty="0" smtClean="0"/>
              <a:t>Unfortunately, you won’t find a </a:t>
            </a:r>
            <a:r>
              <a:rPr lang="en-US" b="1" dirty="0" smtClean="0">
                <a:latin typeface="Consolas" panose="020B0609020204030204" pitchFamily="49" charset="0"/>
              </a:rPr>
              <a:t>#define</a:t>
            </a:r>
            <a:r>
              <a:rPr lang="en-US" dirty="0" smtClean="0"/>
              <a:t> for it, even though it is set to 1.</a:t>
            </a:r>
          </a:p>
          <a:p>
            <a:r>
              <a:rPr lang="en-US" dirty="0" smtClean="0"/>
              <a:t>It’s set in the Visual Studio project settings in all projects. You will need to remove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4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57" y="1219200"/>
            <a:ext cx="8175744" cy="4579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ounded Rectangle 3"/>
          <p:cNvSpPr/>
          <p:nvPr/>
        </p:nvSpPr>
        <p:spPr>
          <a:xfrm>
            <a:off x="6019800" y="1905000"/>
            <a:ext cx="1752600" cy="228600"/>
          </a:xfrm>
          <a:prstGeom prst="roundRect">
            <a:avLst>
              <a:gd name="adj" fmla="val 29394"/>
            </a:avLst>
          </a:prstGeom>
          <a:noFill/>
          <a:ln w="317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5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25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onsolas" panose="020B0609020204030204" pitchFamily="49" charset="0"/>
              </a:rPr>
              <a:t>Bullet Physics Core Objects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E1C4-76A4-4DEA-8F27-4175DEBC2A71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554162"/>
            <a:ext cx="8229600" cy="3551238"/>
          </a:xfrm>
          <a:prstGeom prst="rect">
            <a:avLst/>
          </a:prstGeom>
          <a:solidFill>
            <a:srgbClr val="F0FFFF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spcBef>
                <a:spcPts val="0"/>
              </a:spcBef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CCommon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  <a:p>
            <a:pPr marL="9144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//etc.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144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btDiscreteDynamicsWorld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m_pPhysicsWorld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btDefaultCollisionConfiguration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m_pConfig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btCollisionDispatcher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m_pDispatcher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btBroadphaseInterface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m_pBroadphase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9144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btSequentialImpulseConstraintSolver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m_pSolver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btAlignedObjectArray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btCollisionShape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*&gt; </a:t>
            </a: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m_btCollisionShapes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CCommon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30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Bullet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Bullet Physics is like a “grown up” version of Box2D.</a:t>
            </a:r>
          </a:p>
          <a:p>
            <a:r>
              <a:rPr lang="en-US" dirty="0" smtClean="0"/>
              <a:t>It’s in 3D, not 2D. Most of the generalizations are pretty straightforward.</a:t>
            </a:r>
          </a:p>
          <a:p>
            <a:r>
              <a:rPr lang="en-US" dirty="0" smtClean="0"/>
              <a:t>There is no concept of a “fixture”.</a:t>
            </a:r>
          </a:p>
          <a:p>
            <a:r>
              <a:rPr lang="en-US" dirty="0" smtClean="0"/>
              <a:t>Bullet Physics is not so good at cleaning after itself. You must explicitly get rid of all bodies, shapes etc. before deleting Physics World.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4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onsolas" panose="020B0609020204030204" pitchFamily="49" charset="0"/>
              </a:rPr>
              <a:t>Initialize Bullet Physics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E1C4-76A4-4DEA-8F27-4175DEBC2A71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554162"/>
            <a:ext cx="8229600" cy="3398838"/>
          </a:xfrm>
          <a:prstGeom prst="rect">
            <a:avLst/>
          </a:prstGeom>
          <a:solidFill>
            <a:srgbClr val="F0FFFF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btBulletDynamicsCommon.h</a:t>
            </a:r>
            <a:r>
              <a:rPr lang="en-US" sz="18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CGame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InitBulletPhysics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m_pConfig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btDefaultCollisionConfiguration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m_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pDispatcher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btCollisionDispatcher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m_pConfig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m_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pBroadphase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btDbvtBroadphase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m_pSolver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btSequentialImpulseConstraintSolver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1440" indent="0">
              <a:spcBef>
                <a:spcPts val="120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m_pPhysicsWorld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btDiscreteDynamicsWorld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m_pDispatcher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m_pBroadphase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m_pSolver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m_pConfig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91440" indent="0">
              <a:spcBef>
                <a:spcPts val="600"/>
              </a:spcBef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m_pPhysicsWorld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setGravity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btVector3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(0, -10, 0));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InitBulletPhysics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3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Bodies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Create a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btRigidBody</a:t>
            </a:r>
            <a:r>
              <a:rPr lang="en-US" i="1" dirty="0"/>
              <a:t> </a:t>
            </a:r>
            <a:r>
              <a:rPr lang="en-US" dirty="0"/>
              <a:t>and add it to the </a:t>
            </a: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btDynamicsWorld</a:t>
            </a:r>
            <a:r>
              <a:rPr lang="en-US" i="1" dirty="0" smtClean="0"/>
              <a:t>.</a:t>
            </a:r>
            <a:r>
              <a:rPr lang="en-US" i="1" dirty="0"/>
              <a:t> </a:t>
            </a:r>
            <a:r>
              <a:rPr lang="en-US" dirty="0" smtClean="0"/>
              <a:t>To </a:t>
            </a:r>
            <a:r>
              <a:rPr lang="en-US" dirty="0"/>
              <a:t>construct a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btRigidBody</a:t>
            </a:r>
            <a:r>
              <a:rPr lang="en-US" i="1" dirty="0"/>
              <a:t> </a:t>
            </a:r>
            <a:r>
              <a:rPr lang="en-US" dirty="0"/>
              <a:t>or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btCollisionObject</a:t>
            </a:r>
            <a:r>
              <a:rPr lang="en-US" dirty="0"/>
              <a:t>, you need to provide</a:t>
            </a:r>
            <a:r>
              <a:rPr lang="en-US" dirty="0" smtClean="0"/>
              <a:t>:</a:t>
            </a:r>
          </a:p>
          <a:p>
            <a:r>
              <a:rPr lang="en-US" dirty="0" smtClean="0"/>
              <a:t>Mass</a:t>
            </a:r>
            <a:r>
              <a:rPr lang="en-US" dirty="0"/>
              <a:t>, positive for </a:t>
            </a:r>
            <a:r>
              <a:rPr lang="en-US" dirty="0" smtClean="0"/>
              <a:t>dynamic </a:t>
            </a:r>
            <a:r>
              <a:rPr lang="en-US" dirty="0"/>
              <a:t>moving objects and </a:t>
            </a:r>
            <a:r>
              <a:rPr lang="en-US" dirty="0" smtClean="0"/>
              <a:t>zero </a:t>
            </a:r>
            <a:r>
              <a:rPr lang="en-US" dirty="0"/>
              <a:t>for static objects</a:t>
            </a:r>
          </a:p>
          <a:p>
            <a:r>
              <a:rPr lang="en-US" dirty="0" smtClean="0">
                <a:cs typeface="Courier New" pitchFamily="49" charset="0"/>
              </a:rPr>
              <a:t>A </a:t>
            </a: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btCollisionShape</a:t>
            </a:r>
            <a:r>
              <a:rPr lang="en-US" dirty="0"/>
              <a:t>, like a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Box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Sphere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Cone</a:t>
            </a:r>
            <a:r>
              <a:rPr lang="en-US" dirty="0"/>
              <a:t>, 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Convex</a:t>
            </a:r>
            <a:r>
              <a:rPr lang="en-US" dirty="0"/>
              <a:t> 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Hull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Triangle</a:t>
            </a:r>
            <a:r>
              <a:rPr lang="en-US" dirty="0"/>
              <a:t> 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Mesh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dirty="0" smtClean="0"/>
              <a:t>Material </a:t>
            </a:r>
            <a:r>
              <a:rPr lang="en-US" dirty="0"/>
              <a:t>properties like friction and restitution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9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1143000"/>
          </a:xfrm>
        </p:spPr>
        <p:txBody>
          <a:bodyPr/>
          <a:lstStyle/>
          <a:p>
            <a:r>
              <a:rPr lang="en-US" dirty="0" smtClean="0"/>
              <a:t>Adding a Rigid Body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524000"/>
            <a:ext cx="8153400" cy="4572000"/>
          </a:xfrm>
          <a:prstGeom prst="rect">
            <a:avLst/>
          </a:prstGeom>
          <a:solidFill>
            <a:srgbClr val="F0FFFF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urier New" pitchFamily="49" charset="0"/>
              </a:rPr>
              <a:t>btCollisionShape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* </a:t>
            </a:r>
            <a:r>
              <a:rPr lang="en-US" sz="1800" dirty="0" err="1">
                <a:solidFill>
                  <a:srgbClr val="FF00FF"/>
                </a:solidFill>
                <a:latin typeface="Consolas" panose="020B0609020204030204" pitchFamily="49" charset="0"/>
                <a:cs typeface="Courier New" pitchFamily="49" charset="0"/>
              </a:rPr>
              <a:t>pShape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= </a:t>
            </a:r>
            <a:r>
              <a:rPr lang="en-US" sz="1800" b="1" dirty="0">
                <a:latin typeface="Consolas" panose="020B0609020204030204" pitchFamily="49" charset="0"/>
                <a:cs typeface="Courier New" pitchFamily="49" charset="0"/>
              </a:rPr>
              <a:t>new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btSphereShape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(RW2PW(r));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urier New" pitchFamily="49" charset="0"/>
              </a:rPr>
              <a:t>m_btCollisionShapes.push_back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solidFill>
                  <a:srgbClr val="FF00FF"/>
                </a:solidFill>
                <a:latin typeface="Consolas" panose="020B0609020204030204" pitchFamily="49" charset="0"/>
                <a:cs typeface="Courier New" pitchFamily="49" charset="0"/>
              </a:rPr>
              <a:t>pShape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);</a:t>
            </a:r>
            <a:endParaRPr lang="en-US" sz="18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urier New" pitchFamily="49" charset="0"/>
              </a:rPr>
              <a:t>btTransform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solidFill>
                  <a:srgbClr val="00B0F0"/>
                </a:solidFill>
                <a:latin typeface="Consolas" panose="020B0609020204030204" pitchFamily="49" charset="0"/>
                <a:cs typeface="Courier New" pitchFamily="49" charset="0"/>
              </a:rPr>
              <a:t>trans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;</a:t>
            </a:r>
            <a:endParaRPr lang="en-US" sz="18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rgbClr val="00B0F0"/>
                </a:solidFill>
                <a:latin typeface="Consolas" panose="020B0609020204030204" pitchFamily="49" charset="0"/>
                <a:cs typeface="Courier New" pitchFamily="49" charset="0"/>
              </a:rPr>
              <a:t>trans</a:t>
            </a:r>
            <a:r>
              <a:rPr lang="en-US" sz="1800" dirty="0" err="1" smtClean="0">
                <a:latin typeface="Consolas" panose="020B0609020204030204" pitchFamily="49" charset="0"/>
                <a:cs typeface="Courier New" pitchFamily="49" charset="0"/>
              </a:rPr>
              <a:t>.setIdentity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rgbClr val="00B0F0"/>
                </a:solidFill>
                <a:latin typeface="Consolas" panose="020B0609020204030204" pitchFamily="49" charset="0"/>
                <a:cs typeface="Courier New" pitchFamily="49" charset="0"/>
              </a:rPr>
              <a:t>trans</a:t>
            </a:r>
            <a:r>
              <a:rPr lang="en-US" sz="1800" dirty="0" err="1" smtClean="0">
                <a:latin typeface="Consolas" panose="020B0609020204030204" pitchFamily="49" charset="0"/>
                <a:cs typeface="Courier New" pitchFamily="49" charset="0"/>
              </a:rPr>
              <a:t>.setOrigin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(RW2PW(</a:t>
            </a:r>
            <a:r>
              <a:rPr lang="en-US" sz="1800" dirty="0" err="1" smtClean="0">
                <a:latin typeface="Consolas" panose="020B0609020204030204" pitchFamily="49" charset="0"/>
                <a:cs typeface="Courier New" pitchFamily="49" charset="0"/>
              </a:rPr>
              <a:t>pos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));</a:t>
            </a:r>
            <a:endParaRPr lang="en-US" sz="18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urier New" pitchFamily="49" charset="0"/>
              </a:rPr>
              <a:t>btScalar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mass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= 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1.2f;</a:t>
            </a:r>
            <a:endParaRPr lang="en-US" sz="18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btVector3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inertia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(0, 0, 0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pShape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calculateLocalInertia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inertia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btDefaultMotionState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8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pDms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btDefaultMotionState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btRigidBody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::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btRigidBodyConstructionInfo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urier New" pitchFamily="49" charset="0"/>
              </a:rPr>
              <a:t>rbInfo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mass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pDms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lang="en-US" sz="1800" dirty="0" err="1">
                <a:solidFill>
                  <a:srgbClr val="FF00FF"/>
                </a:solidFill>
                <a:latin typeface="Consolas" panose="020B0609020204030204" pitchFamily="49" charset="0"/>
                <a:cs typeface="Courier New" pitchFamily="49" charset="0"/>
              </a:rPr>
              <a:t>pShape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inertia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m_pBody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= </a:t>
            </a:r>
            <a:r>
              <a:rPr lang="en-US" sz="1800" b="1" dirty="0">
                <a:latin typeface="Consolas" panose="020B0609020204030204" pitchFamily="49" charset="0"/>
                <a:cs typeface="Courier New" pitchFamily="49" charset="0"/>
              </a:rPr>
              <a:t>new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btRigidBody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urier New" pitchFamily="49" charset="0"/>
              </a:rPr>
              <a:t>rbInfo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m_pBody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-&gt;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setRestitution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(0.9f);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m_pBody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-&gt;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setFriction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(0.5f);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m_pPhysicsWorld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-&gt;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addRigidBody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m_pBody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);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31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Once a frame, call </a:t>
            </a: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stepSimulation</a:t>
            </a:r>
            <a:r>
              <a:rPr lang="en-US" i="1" dirty="0" smtClean="0"/>
              <a:t> </a:t>
            </a:r>
            <a:r>
              <a:rPr lang="en-US" dirty="0"/>
              <a:t>on the dynamics world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btDiscreteDynamicsWorld</a:t>
            </a:r>
            <a:r>
              <a:rPr lang="en-US" i="1" dirty="0"/>
              <a:t> </a:t>
            </a:r>
            <a:r>
              <a:rPr lang="en-US" dirty="0" smtClean="0"/>
              <a:t>automatically takes </a:t>
            </a:r>
            <a:r>
              <a:rPr lang="en-US" dirty="0"/>
              <a:t>into account variable </a:t>
            </a:r>
            <a:r>
              <a:rPr lang="en-US" dirty="0" err="1"/>
              <a:t>timestep</a:t>
            </a:r>
            <a:r>
              <a:rPr lang="en-US" dirty="0"/>
              <a:t> by performing interpolation instead of simulation for </a:t>
            </a:r>
            <a:r>
              <a:rPr lang="en-US" dirty="0" smtClean="0"/>
              <a:t>small </a:t>
            </a:r>
            <a:r>
              <a:rPr lang="en-US" dirty="0" err="1" smtClean="0"/>
              <a:t>timesteps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uses an internal fixed </a:t>
            </a:r>
            <a:r>
              <a:rPr lang="en-US" dirty="0" err="1"/>
              <a:t>timestep</a:t>
            </a:r>
            <a:r>
              <a:rPr lang="en-US" dirty="0"/>
              <a:t> of 60 Hertz</a:t>
            </a:r>
            <a:r>
              <a:rPr lang="en-US" dirty="0" smtClean="0"/>
              <a:t>.</a:t>
            </a:r>
          </a:p>
          <a:p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stepSimulation</a:t>
            </a:r>
            <a:r>
              <a:rPr lang="en-US" i="1" dirty="0" smtClean="0"/>
              <a:t> </a:t>
            </a:r>
            <a:r>
              <a:rPr lang="en-US" dirty="0"/>
              <a:t>will perform </a:t>
            </a:r>
            <a:r>
              <a:rPr lang="en-US" dirty="0" smtClean="0"/>
              <a:t>collision detection </a:t>
            </a:r>
            <a:r>
              <a:rPr lang="en-US" dirty="0"/>
              <a:t>and physics simulation.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updates the world transform for active </a:t>
            </a:r>
            <a:r>
              <a:rPr lang="en-US" dirty="0" smtClean="0"/>
              <a:t>objects </a:t>
            </a:r>
            <a:r>
              <a:rPr lang="en-US" dirty="0"/>
              <a:t>by calling </a:t>
            </a:r>
            <a:r>
              <a:rPr lang="en-US" dirty="0" smtClean="0"/>
              <a:t>the </a:t>
            </a: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btMotionState</a:t>
            </a:r>
            <a:r>
              <a:rPr lang="en-US" dirty="0" err="1" smtClean="0"/>
              <a:t>’s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setWorldTransform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1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Rigid Body 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igid </a:t>
            </a:r>
            <a:r>
              <a:rPr lang="en-US" dirty="0"/>
              <a:t>body dynamics is implemented on top of the collision detection module. It adds </a:t>
            </a:r>
            <a:r>
              <a:rPr lang="en-US" dirty="0" smtClean="0"/>
              <a:t>forces, mass</a:t>
            </a:r>
            <a:r>
              <a:rPr lang="en-US" dirty="0"/>
              <a:t>, inertia, velocity and constraints.</a:t>
            </a:r>
          </a:p>
          <a:p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btRigidBody</a:t>
            </a:r>
            <a:r>
              <a:rPr lang="en-US" dirty="0" smtClean="0"/>
              <a:t> </a:t>
            </a:r>
            <a:r>
              <a:rPr lang="en-US" dirty="0"/>
              <a:t>is the main rigid body </a:t>
            </a:r>
            <a:r>
              <a:rPr lang="en-US" dirty="0" smtClean="0"/>
              <a:t>object.</a:t>
            </a:r>
          </a:p>
          <a:p>
            <a:r>
              <a:rPr lang="en-US" dirty="0" smtClean="0"/>
              <a:t>Moving </a:t>
            </a:r>
            <a:r>
              <a:rPr lang="en-US" dirty="0"/>
              <a:t>objects have non-zero mass </a:t>
            </a:r>
            <a:r>
              <a:rPr lang="en-US" dirty="0" smtClean="0"/>
              <a:t>and inertia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btRigidBody</a:t>
            </a:r>
            <a:r>
              <a:rPr lang="en-US" dirty="0" smtClean="0"/>
              <a:t> </a:t>
            </a:r>
            <a:r>
              <a:rPr lang="en-US" dirty="0"/>
              <a:t>is derived from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btCollisionObject</a:t>
            </a:r>
            <a:r>
              <a:rPr lang="en-US" dirty="0"/>
              <a:t>, so it inherits its world </a:t>
            </a:r>
            <a:r>
              <a:rPr lang="en-US" dirty="0" smtClean="0"/>
              <a:t>transform, friction </a:t>
            </a:r>
            <a:r>
              <a:rPr lang="en-US" dirty="0"/>
              <a:t>and </a:t>
            </a:r>
            <a:r>
              <a:rPr lang="en-US" dirty="0" smtClean="0"/>
              <a:t>restitution, </a:t>
            </a:r>
            <a:r>
              <a:rPr lang="en-US" dirty="0"/>
              <a:t>and adds linear and angular velocity.</a:t>
            </a:r>
          </a:p>
          <a:p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btTypedConstraint</a:t>
            </a:r>
            <a:r>
              <a:rPr lang="en-US" dirty="0" smtClean="0"/>
              <a:t> </a:t>
            </a:r>
            <a:r>
              <a:rPr lang="en-US" dirty="0"/>
              <a:t>is the base class for rigid body constraints, </a:t>
            </a:r>
            <a:r>
              <a:rPr lang="en-US" dirty="0" smtClean="0"/>
              <a:t>including </a:t>
            </a:r>
          </a:p>
          <a:p>
            <a:pPr lvl="1"/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btHingeConstraint</a:t>
            </a:r>
            <a:r>
              <a:rPr lang="en-US" dirty="0">
                <a:cs typeface="Courier New" pitchFamily="49" charset="0"/>
              </a:rPr>
              <a:t>, </a:t>
            </a:r>
            <a:endParaRPr lang="en-US" dirty="0" smtClean="0">
              <a:cs typeface="Courier New" pitchFamily="49" charset="0"/>
            </a:endParaRP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btPoint2PointConstraint</a:t>
            </a:r>
            <a:r>
              <a:rPr lang="en-US" dirty="0">
                <a:cs typeface="Courier New" pitchFamily="49" charset="0"/>
              </a:rPr>
              <a:t>,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btConeTwistConstraint</a:t>
            </a:r>
            <a:r>
              <a:rPr lang="en-US" dirty="0" smtClean="0">
                <a:cs typeface="Courier New" pitchFamily="49" charset="0"/>
              </a:rPr>
              <a:t>, </a:t>
            </a:r>
          </a:p>
          <a:p>
            <a:pPr lvl="1"/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btSliderConstraint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>
                <a:cs typeface="Courier New" pitchFamily="49" charset="0"/>
              </a:rPr>
              <a:t>and </a:t>
            </a:r>
            <a:endParaRPr lang="en-US" dirty="0" smtClean="0">
              <a:cs typeface="Courier New" pitchFamily="49" charset="0"/>
            </a:endParaRP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btGeneric6DOFConstraint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6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Rigid Body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There are 3 different types of </a:t>
            </a:r>
            <a:r>
              <a:rPr lang="en-US" dirty="0" smtClean="0"/>
              <a:t>rigid bodies </a:t>
            </a:r>
            <a:r>
              <a:rPr lang="en-US" dirty="0"/>
              <a:t>in Bullet: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Dynamic </a:t>
            </a:r>
            <a:r>
              <a:rPr lang="en-US" dirty="0"/>
              <a:t>(moving) </a:t>
            </a:r>
            <a:r>
              <a:rPr lang="en-US" dirty="0" smtClean="0"/>
              <a:t>rigid bodies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positive </a:t>
            </a:r>
            <a:r>
              <a:rPr lang="en-US" dirty="0"/>
              <a:t>mass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every </a:t>
            </a:r>
            <a:r>
              <a:rPr lang="en-US" dirty="0"/>
              <a:t>simulation frame </a:t>
            </a:r>
            <a:r>
              <a:rPr lang="en-US" dirty="0" smtClean="0"/>
              <a:t>it will </a:t>
            </a:r>
            <a:r>
              <a:rPr lang="en-US" dirty="0"/>
              <a:t>update its world transform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Static rigid bodies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zero </a:t>
            </a:r>
            <a:r>
              <a:rPr lang="en-US" dirty="0"/>
              <a:t>mass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cannot </a:t>
            </a:r>
            <a:r>
              <a:rPr lang="en-US" dirty="0"/>
              <a:t>move but </a:t>
            </a:r>
            <a:r>
              <a:rPr lang="en-US" dirty="0" smtClean="0"/>
              <a:t>can collide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Kinematic rigid bodies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zero </a:t>
            </a:r>
            <a:r>
              <a:rPr lang="en-US" dirty="0"/>
              <a:t>mass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can </a:t>
            </a:r>
            <a:r>
              <a:rPr lang="en-US" dirty="0"/>
              <a:t>be animated by the user, but there will be only one-way interaction: </a:t>
            </a:r>
            <a:r>
              <a:rPr lang="en-US" dirty="0" smtClean="0"/>
              <a:t>dynamic objects </a:t>
            </a:r>
            <a:r>
              <a:rPr lang="en-US" dirty="0"/>
              <a:t>will be pushed </a:t>
            </a:r>
            <a:r>
              <a:rPr lang="en-US" dirty="0" smtClean="0"/>
              <a:t>away, </a:t>
            </a:r>
            <a:r>
              <a:rPr lang="en-US" dirty="0"/>
              <a:t>but there is no influence from </a:t>
            </a:r>
            <a:r>
              <a:rPr lang="en-US" dirty="0" smtClean="0"/>
              <a:t>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 of Mass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world transform of a rigid body is in Bullet always equal to its center of mass, and its basis </a:t>
            </a:r>
            <a:r>
              <a:rPr lang="en-US" dirty="0" smtClean="0"/>
              <a:t>also defines </a:t>
            </a:r>
            <a:r>
              <a:rPr lang="en-US" dirty="0"/>
              <a:t>its local frame for inertia.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local inertia tensor depends on the shape, and </a:t>
            </a:r>
            <a:r>
              <a:rPr lang="en-US" dirty="0" smtClean="0"/>
              <a:t>the </a:t>
            </a: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btCollisionShape</a:t>
            </a:r>
            <a:r>
              <a:rPr lang="en-US" dirty="0" smtClean="0"/>
              <a:t> </a:t>
            </a:r>
            <a:r>
              <a:rPr lang="en-US" dirty="0"/>
              <a:t>class provides a method to calculate the local inertia, given a mass.</a:t>
            </a:r>
          </a:p>
          <a:p>
            <a:r>
              <a:rPr lang="en-US" dirty="0"/>
              <a:t>This world transform has to be a rigid body transform, which means it should contain no </a:t>
            </a:r>
            <a:r>
              <a:rPr lang="en-US" dirty="0" smtClean="0"/>
              <a:t>scaling, shear </a:t>
            </a:r>
            <a:r>
              <a:rPr lang="en-US" dirty="0"/>
              <a:t>etc. </a:t>
            </a:r>
            <a:endParaRPr lang="en-US" dirty="0" smtClean="0"/>
          </a:p>
          <a:p>
            <a:r>
              <a:rPr lang="en-US" dirty="0" smtClean="0"/>
              <a:t>If the </a:t>
            </a:r>
            <a:r>
              <a:rPr lang="en-US" dirty="0"/>
              <a:t>collision shape is not aligned with the center of mass transform, it can be shifted to </a:t>
            </a:r>
            <a:r>
              <a:rPr lang="en-US" dirty="0" smtClean="0"/>
              <a:t>match with a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btCompoundShape</a:t>
            </a:r>
            <a:r>
              <a:rPr lang="en-US" dirty="0"/>
              <a:t>, </a:t>
            </a:r>
            <a:r>
              <a:rPr lang="en-US" dirty="0" smtClean="0"/>
              <a:t>using the </a:t>
            </a:r>
            <a:r>
              <a:rPr lang="en-US" dirty="0"/>
              <a:t>child transform to shift the child </a:t>
            </a:r>
            <a:r>
              <a:rPr lang="en-US" dirty="0" smtClean="0"/>
              <a:t>collision shape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6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MotionState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MotionState</a:t>
            </a:r>
            <a:r>
              <a:rPr lang="en-US" dirty="0" err="1">
                <a:cs typeface="Courier New" pitchFamily="49" charset="0"/>
              </a:rPr>
              <a:t>s</a:t>
            </a:r>
            <a:r>
              <a:rPr lang="en-US" dirty="0"/>
              <a:t> are a way for Bullet to </a:t>
            </a:r>
            <a:r>
              <a:rPr lang="en-US" dirty="0" smtClean="0"/>
              <a:t>get </a:t>
            </a:r>
            <a:r>
              <a:rPr lang="en-US" dirty="0"/>
              <a:t>the world transform </a:t>
            </a:r>
            <a:r>
              <a:rPr lang="en-US" dirty="0" smtClean="0"/>
              <a:t>of objects </a:t>
            </a:r>
            <a:r>
              <a:rPr lang="en-US" dirty="0"/>
              <a:t>being simulated into the rendering part of your </a:t>
            </a:r>
            <a:r>
              <a:rPr lang="en-US" dirty="0" smtClean="0"/>
              <a:t>game.</a:t>
            </a:r>
            <a:endParaRPr lang="en-US" dirty="0"/>
          </a:p>
          <a:p>
            <a:r>
              <a:rPr lang="en-US" dirty="0"/>
              <a:t>Y</a:t>
            </a:r>
            <a:r>
              <a:rPr lang="en-US" dirty="0" smtClean="0"/>
              <a:t>our </a:t>
            </a:r>
            <a:r>
              <a:rPr lang="en-US" dirty="0"/>
              <a:t>game loop </a:t>
            </a:r>
            <a:r>
              <a:rPr lang="en-US" dirty="0" smtClean="0"/>
              <a:t>will iterate </a:t>
            </a:r>
            <a:r>
              <a:rPr lang="en-US" dirty="0"/>
              <a:t>through all the objects </a:t>
            </a:r>
            <a:r>
              <a:rPr lang="en-US" dirty="0" smtClean="0"/>
              <a:t>before each frame render</a:t>
            </a:r>
            <a:r>
              <a:rPr lang="en-US" dirty="0"/>
              <a:t>. For each object, </a:t>
            </a:r>
            <a:r>
              <a:rPr lang="en-US" dirty="0" smtClean="0"/>
              <a:t>update </a:t>
            </a:r>
            <a:r>
              <a:rPr lang="en-US" dirty="0"/>
              <a:t>the position of the render object from the </a:t>
            </a:r>
            <a:r>
              <a:rPr lang="en-US" dirty="0" smtClean="0"/>
              <a:t>physics body using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MotionState</a:t>
            </a:r>
            <a:r>
              <a:rPr lang="en-US" dirty="0" err="1" smtClean="0">
                <a:cs typeface="Courier New" pitchFamily="49" charset="0"/>
              </a:rPr>
              <a:t>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Other benefits </a:t>
            </a:r>
            <a:r>
              <a:rPr lang="en-US" dirty="0"/>
              <a:t>of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MotionState</a:t>
            </a:r>
            <a:r>
              <a:rPr lang="en-US" dirty="0" err="1" smtClean="0">
                <a:cs typeface="Courier New" pitchFamily="49" charset="0"/>
              </a:rPr>
              <a:t>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Computation </a:t>
            </a:r>
            <a:r>
              <a:rPr lang="en-US" dirty="0"/>
              <a:t>involved in moving bodies around is only done for bodies that have </a:t>
            </a:r>
            <a:r>
              <a:rPr lang="en-US" dirty="0" smtClean="0"/>
              <a:t>moved.</a:t>
            </a:r>
            <a:endParaRPr lang="en-US" dirty="0"/>
          </a:p>
          <a:p>
            <a:pPr lvl="1"/>
            <a:r>
              <a:rPr lang="en-US" dirty="0" smtClean="0"/>
              <a:t>You </a:t>
            </a:r>
            <a:r>
              <a:rPr lang="en-US" dirty="0"/>
              <a:t>don't just have to do render stuff in them. They could be effective for </a:t>
            </a:r>
            <a:r>
              <a:rPr lang="en-US" dirty="0" smtClean="0"/>
              <a:t>notifying network </a:t>
            </a:r>
            <a:r>
              <a:rPr lang="en-US" dirty="0"/>
              <a:t>code that a body has moved and needs to be updated across the network.</a:t>
            </a:r>
          </a:p>
          <a:p>
            <a:pPr lvl="1"/>
            <a:r>
              <a:rPr lang="en-US" dirty="0" smtClean="0"/>
              <a:t>Interpolation </a:t>
            </a:r>
            <a:r>
              <a:rPr lang="en-US" dirty="0"/>
              <a:t>is usually only meaningful in the context of something visible </a:t>
            </a:r>
            <a:r>
              <a:rPr lang="en-US" dirty="0" smtClean="0"/>
              <a:t>on-screen. Bullet </a:t>
            </a:r>
            <a:r>
              <a:rPr lang="en-US" dirty="0"/>
              <a:t>manages body interpolation through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MotionState</a:t>
            </a:r>
            <a:r>
              <a:rPr lang="en-US" dirty="0" err="1" smtClean="0">
                <a:cs typeface="Courier New" pitchFamily="49" charset="0"/>
              </a:rPr>
              <a:t>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7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MotionState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MotionState</a:t>
            </a:r>
            <a:r>
              <a:rPr lang="en-US" dirty="0" err="1" smtClean="0">
                <a:cs typeface="Courier New" pitchFamily="49" charset="0"/>
              </a:rPr>
              <a:t>s</a:t>
            </a:r>
            <a:r>
              <a:rPr lang="en-US" dirty="0" smtClean="0"/>
              <a:t> </a:t>
            </a:r>
            <a:r>
              <a:rPr lang="en-US" dirty="0"/>
              <a:t>are used in two places in Bullet.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When the </a:t>
            </a:r>
            <a:r>
              <a:rPr lang="en-US" dirty="0"/>
              <a:t>body is first created. </a:t>
            </a:r>
            <a:r>
              <a:rPr lang="en-US" dirty="0" smtClean="0"/>
              <a:t> Bullet: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Grabs the </a:t>
            </a:r>
            <a:r>
              <a:rPr lang="en-US" dirty="0"/>
              <a:t>initial position of the body from the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MotionState</a:t>
            </a:r>
            <a:r>
              <a:rPr lang="en-US" dirty="0" smtClean="0"/>
              <a:t> </a:t>
            </a:r>
            <a:r>
              <a:rPr lang="en-US" dirty="0"/>
              <a:t>when the body enters the simulation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Calls </a:t>
            </a: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getWorldTransform</a:t>
            </a:r>
            <a:r>
              <a:rPr lang="en-US" dirty="0" smtClean="0"/>
              <a:t> </a:t>
            </a:r>
            <a:r>
              <a:rPr lang="en-US" dirty="0"/>
              <a:t>with a reference to the variable it wants you to fill with </a:t>
            </a:r>
            <a:r>
              <a:rPr lang="en-US" dirty="0" smtClean="0"/>
              <a:t>transform information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alls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getWorldTransform</a:t>
            </a:r>
            <a:r>
              <a:rPr lang="en-US" dirty="0"/>
              <a:t> on kinematic bodies.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</a:t>
            </a:r>
            <a:r>
              <a:rPr lang="en-US" dirty="0"/>
              <a:t>the first update, during </a:t>
            </a:r>
            <a:r>
              <a:rPr lang="en-US" dirty="0" smtClean="0"/>
              <a:t>simulation. </a:t>
            </a:r>
            <a:r>
              <a:rPr lang="en-US" dirty="0"/>
              <a:t>Bullet </a:t>
            </a:r>
            <a:r>
              <a:rPr lang="en-US" dirty="0" smtClean="0"/>
              <a:t>calls </a:t>
            </a:r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MotionState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for </a:t>
            </a:r>
            <a:r>
              <a:rPr lang="en-US" dirty="0"/>
              <a:t>a body to move </a:t>
            </a:r>
            <a:r>
              <a:rPr lang="en-US" dirty="0" smtClean="0"/>
              <a:t>it around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/>
              <a:t>Bullet calls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setWorldTransform</a:t>
            </a:r>
            <a:r>
              <a:rPr lang="en-US" dirty="0"/>
              <a:t> with the transform of the body, for you to update your </a:t>
            </a:r>
            <a:r>
              <a:rPr lang="en-US" dirty="0" smtClean="0"/>
              <a:t>object appropriately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/>
              <a:t>To implement one, simply inherit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MotionState</a:t>
            </a:r>
            <a:r>
              <a:rPr lang="en-US" dirty="0" smtClean="0"/>
              <a:t> </a:t>
            </a:r>
            <a:r>
              <a:rPr lang="en-US" dirty="0"/>
              <a:t>and override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getWorldTransform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setWorldTransform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1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btDefaultMotionState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Although recommended, it is not necessary to derive your own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MotionState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/>
              <a:t>from </a:t>
            </a: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btMotionState</a:t>
            </a:r>
            <a:r>
              <a:rPr lang="en-US" dirty="0"/>
              <a:t> </a:t>
            </a:r>
            <a:r>
              <a:rPr lang="en-US" dirty="0" smtClean="0"/>
              <a:t>interface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Bullet </a:t>
            </a:r>
            <a:r>
              <a:rPr lang="en-US" dirty="0"/>
              <a:t>provides a default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MotionState</a:t>
            </a:r>
            <a:r>
              <a:rPr lang="en-US" dirty="0" smtClean="0"/>
              <a:t> </a:t>
            </a:r>
            <a:r>
              <a:rPr lang="en-US" dirty="0"/>
              <a:t>that you can use for this. Simply construct it with </a:t>
            </a:r>
            <a:r>
              <a:rPr lang="en-US" dirty="0" smtClean="0"/>
              <a:t>the default </a:t>
            </a:r>
            <a:r>
              <a:rPr lang="en-US" dirty="0"/>
              <a:t>transform of your body: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btDefaultMotionState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* </a:t>
            </a: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pDms</a:t>
            </a: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 = </a:t>
            </a:r>
            <a:r>
              <a:rPr lang="en-US" b="1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new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btDefaultMotionState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();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5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the User Manual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765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“Bullet Physics is a professional open source </a:t>
            </a:r>
            <a:r>
              <a:rPr lang="en-US" sz="2800" dirty="0" smtClean="0"/>
              <a:t>collision detection</a:t>
            </a:r>
            <a:r>
              <a:rPr lang="en-US" sz="2800" dirty="0"/>
              <a:t>, rigid body and soft body </a:t>
            </a:r>
            <a:r>
              <a:rPr lang="en-US" sz="2800" dirty="0" smtClean="0"/>
              <a:t>dynamics library </a:t>
            </a:r>
            <a:r>
              <a:rPr lang="en-US" sz="2800" dirty="0"/>
              <a:t>written in portable C++. The library is primarily designed for use in games, visual effects </a:t>
            </a:r>
            <a:r>
              <a:rPr lang="en-US" sz="2800" dirty="0" smtClean="0"/>
              <a:t>and robotic </a:t>
            </a:r>
            <a:r>
              <a:rPr lang="en-US" sz="2800" dirty="0"/>
              <a:t>simulation. The library is free for commercial use under the </a:t>
            </a:r>
            <a:r>
              <a:rPr lang="en-US" sz="2800" dirty="0" err="1"/>
              <a:t>ZLib</a:t>
            </a:r>
            <a:r>
              <a:rPr lang="en-US" sz="2800" dirty="0"/>
              <a:t> </a:t>
            </a:r>
            <a:r>
              <a:rPr lang="en-US" sz="2800" dirty="0" smtClean="0"/>
              <a:t>license.”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5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 Frames and Physics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By </a:t>
            </a:r>
            <a:r>
              <a:rPr lang="en-US" dirty="0"/>
              <a:t>default, Bullet physics simulation runs at an internal fixed </a:t>
            </a:r>
            <a:r>
              <a:rPr lang="en-US" dirty="0" smtClean="0"/>
              <a:t>frame rate </a:t>
            </a:r>
            <a:r>
              <a:rPr lang="en-US" dirty="0"/>
              <a:t>of 60 </a:t>
            </a:r>
            <a:r>
              <a:rPr lang="en-US" dirty="0" smtClean="0"/>
              <a:t>Hertz.  Your render loop will have </a:t>
            </a:r>
            <a:r>
              <a:rPr lang="en-US" dirty="0"/>
              <a:t>a different or even variable </a:t>
            </a:r>
            <a:r>
              <a:rPr lang="en-US" dirty="0" smtClean="0"/>
              <a:t>frame rate</a:t>
            </a:r>
            <a:r>
              <a:rPr lang="en-US" dirty="0"/>
              <a:t>.  </a:t>
            </a:r>
            <a:r>
              <a:rPr lang="en-US" dirty="0" smtClean="0"/>
              <a:t>To </a:t>
            </a:r>
            <a:r>
              <a:rPr lang="en-US" dirty="0"/>
              <a:t>decouple </a:t>
            </a:r>
            <a:r>
              <a:rPr lang="en-US" dirty="0" smtClean="0"/>
              <a:t>the render frame rate </a:t>
            </a:r>
            <a:r>
              <a:rPr lang="en-US" dirty="0"/>
              <a:t>from </a:t>
            </a:r>
            <a:r>
              <a:rPr lang="en-US" dirty="0" smtClean="0"/>
              <a:t>the simulation frame rate</a:t>
            </a:r>
            <a:r>
              <a:rPr lang="en-US" dirty="0"/>
              <a:t>, an automatic interpolation method is built </a:t>
            </a:r>
            <a:r>
              <a:rPr lang="en-US" dirty="0" smtClean="0"/>
              <a:t>into </a:t>
            </a: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stepSimulation</a:t>
            </a:r>
            <a:r>
              <a:rPr lang="en-US" dirty="0"/>
              <a:t>: </a:t>
            </a:r>
            <a:endParaRPr lang="en-US" dirty="0" smtClean="0"/>
          </a:p>
          <a:p>
            <a:r>
              <a:rPr lang="en-US" dirty="0" smtClean="0"/>
              <a:t>If the </a:t>
            </a:r>
            <a:r>
              <a:rPr lang="en-US" dirty="0"/>
              <a:t>application delta </a:t>
            </a:r>
            <a:r>
              <a:rPr lang="en-US" dirty="0" smtClean="0"/>
              <a:t>time </a:t>
            </a:r>
            <a:r>
              <a:rPr lang="en-US" dirty="0"/>
              <a:t>is smaller then the internal fixed </a:t>
            </a:r>
            <a:r>
              <a:rPr lang="en-US" dirty="0" smtClean="0"/>
              <a:t>time step</a:t>
            </a:r>
            <a:r>
              <a:rPr lang="en-US" dirty="0"/>
              <a:t>, Bullet </a:t>
            </a:r>
            <a:r>
              <a:rPr lang="en-US" dirty="0" smtClean="0"/>
              <a:t>will interpolate </a:t>
            </a:r>
            <a:r>
              <a:rPr lang="en-US" dirty="0"/>
              <a:t>the world </a:t>
            </a:r>
            <a:r>
              <a:rPr lang="en-US" dirty="0" smtClean="0"/>
              <a:t>transform </a:t>
            </a:r>
            <a:r>
              <a:rPr lang="en-US" dirty="0"/>
              <a:t>and send </a:t>
            </a:r>
            <a:r>
              <a:rPr lang="en-US" dirty="0" smtClean="0"/>
              <a:t>it </a:t>
            </a:r>
            <a:r>
              <a:rPr lang="en-US" dirty="0"/>
              <a:t>to the </a:t>
            </a: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btMotionState</a:t>
            </a:r>
            <a:r>
              <a:rPr lang="en-US" dirty="0" smtClean="0"/>
              <a:t>, without </a:t>
            </a:r>
            <a:r>
              <a:rPr lang="en-US" dirty="0"/>
              <a:t>performing physics simulation.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the application </a:t>
            </a:r>
            <a:r>
              <a:rPr lang="en-US" dirty="0" smtClean="0"/>
              <a:t>time step </a:t>
            </a:r>
            <a:r>
              <a:rPr lang="en-US" dirty="0"/>
              <a:t>is larger </a:t>
            </a:r>
            <a:r>
              <a:rPr lang="en-US" dirty="0" smtClean="0"/>
              <a:t>than 60Hz, one or more simulation steps </a:t>
            </a:r>
            <a:r>
              <a:rPr lang="en-US" dirty="0"/>
              <a:t>can be performed during each </a:t>
            </a: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stepSimulation</a:t>
            </a:r>
            <a:r>
              <a:rPr lang="en-US" dirty="0" smtClean="0"/>
              <a:t> </a:t>
            </a:r>
            <a:r>
              <a:rPr lang="en-US" dirty="0"/>
              <a:t>call. The user can limit the </a:t>
            </a:r>
            <a:r>
              <a:rPr lang="en-US" dirty="0" smtClean="0"/>
              <a:t>maximum number </a:t>
            </a:r>
            <a:r>
              <a:rPr lang="en-US" dirty="0"/>
              <a:t>of simulation steps by passing a maximum value as second argument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1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Bullet Physics Block Toy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8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Bullet Physics Block Toy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524000"/>
            <a:ext cx="6096851" cy="4572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11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aim is to knock things off the plane by firing soccer balls.</a:t>
            </a:r>
          </a:p>
          <a:p>
            <a:r>
              <a:rPr lang="en-US" dirty="0" smtClean="0"/>
              <a:t>Space to fire a ball along the view vector.</a:t>
            </a:r>
          </a:p>
          <a:p>
            <a:r>
              <a:rPr lang="en-US" dirty="0" smtClean="0"/>
              <a:t>Arrow keys to orient the camera.</a:t>
            </a:r>
          </a:p>
          <a:p>
            <a:r>
              <a:rPr lang="en-US" dirty="0" smtClean="0"/>
              <a:t>WASD to move the camera (relative to the view vector).</a:t>
            </a:r>
          </a:p>
          <a:p>
            <a:r>
              <a:rPr lang="en-US" dirty="0" smtClean="0"/>
              <a:t>Backspace to restart.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9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114300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PW2RW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524000"/>
            <a:ext cx="8153400" cy="2743200"/>
          </a:xfrm>
          <a:prstGeom prst="rect">
            <a:avLst/>
          </a:prstGeom>
          <a:solidFill>
            <a:srgbClr val="F0FFFF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panose="020B0609020204030204" pitchFamily="49" charset="0"/>
                <a:cs typeface="Courier New" pitchFamily="49" charset="0"/>
              </a:rPr>
              <a:t>inline float 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PW2RW(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btScalar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x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){</a:t>
            </a:r>
            <a:r>
              <a:rPr lang="en-US" sz="1800" b="1" dirty="0">
                <a:latin typeface="Consolas" panose="020B0609020204030204" pitchFamily="49" charset="0"/>
                <a:cs typeface="Courier New" pitchFamily="49" charset="0"/>
              </a:rPr>
              <a:t>return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  <a:cs typeface="Courier New" pitchFamily="49" charset="0"/>
              </a:rPr>
              <a:t>float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(x)*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fPRV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;}; 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panose="020B0609020204030204" pitchFamily="49" charset="0"/>
                <a:cs typeface="Courier New" pitchFamily="49" charset="0"/>
              </a:rPr>
              <a:t>inline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Vector3 PW2RW(</a:t>
            </a:r>
            <a:r>
              <a:rPr lang="en-US" sz="1800" b="1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const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 btVector3&amp; v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800" b="1" dirty="0">
                <a:latin typeface="Consolas" panose="020B0609020204030204" pitchFamily="49" charset="0"/>
                <a:cs typeface="Courier New" pitchFamily="49" charset="0"/>
              </a:rPr>
              <a:t>return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Vector3(</a:t>
            </a:r>
            <a:r>
              <a:rPr lang="en-US" sz="18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v.getX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()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,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v.getY</a:t>
            </a:r>
            <a:r>
              <a:rPr lang="en-US" sz="1800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()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,</a:t>
            </a:r>
            <a:r>
              <a:rPr lang="en-US" sz="1800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v.getZ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()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)*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fPRV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};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//PW2RW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 smtClean="0">
                <a:latin typeface="Consolas" panose="020B0609020204030204" pitchFamily="49" charset="0"/>
                <a:cs typeface="Courier New" pitchFamily="49" charset="0"/>
              </a:rPr>
              <a:t>inline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Quaternion PW2RW(</a:t>
            </a:r>
            <a:r>
              <a:rPr lang="en-US" sz="1800" b="1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const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btQuaternion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&amp; q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800" b="1" dirty="0">
                <a:latin typeface="Consolas" panose="020B0609020204030204" pitchFamily="49" charset="0"/>
                <a:cs typeface="Courier New" pitchFamily="49" charset="0"/>
              </a:rPr>
              <a:t>return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Quaternion(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q.x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()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,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q.y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()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,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q.z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()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,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q.w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()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};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//PW2RW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24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sz="3600" dirty="0" err="1" smtClean="0">
                <a:latin typeface="Consolas" panose="020B0609020204030204" pitchFamily="49" charset="0"/>
                <a:cs typeface="Courier New" pitchFamily="49" charset="0"/>
              </a:rPr>
              <a:t>CObject</a:t>
            </a:r>
            <a:r>
              <a:rPr lang="en-US" sz="3600" dirty="0" smtClean="0">
                <a:latin typeface="Consolas" panose="020B0609020204030204" pitchFamily="49" charset="0"/>
                <a:cs typeface="Courier New" pitchFamily="49" charset="0"/>
              </a:rPr>
              <a:t>::</a:t>
            </a:r>
            <a:r>
              <a:rPr lang="en-US" sz="3600" dirty="0" err="1">
                <a:latin typeface="Consolas" panose="020B0609020204030204" pitchFamily="49" charset="0"/>
                <a:cs typeface="Courier New" pitchFamily="49" charset="0"/>
              </a:rPr>
              <a:t>GetPosition</a:t>
            </a:r>
            <a:r>
              <a:rPr lang="en-US" sz="3600" dirty="0" smtClean="0">
                <a:latin typeface="Consolas" panose="020B0609020204030204" pitchFamily="49" charset="0"/>
                <a:cs typeface="Courier New" pitchFamily="49" charset="0"/>
              </a:rPr>
              <a:t>()</a:t>
            </a:r>
            <a:br>
              <a:rPr lang="en-US" sz="3600" dirty="0" smtClean="0">
                <a:latin typeface="Consolas" panose="020B0609020204030204" pitchFamily="49" charset="0"/>
                <a:cs typeface="Courier New" pitchFamily="49" charset="0"/>
              </a:rPr>
            </a:br>
            <a:r>
              <a:rPr lang="en-US" sz="3600" dirty="0" err="1">
                <a:latin typeface="Consolas" panose="020B0609020204030204" pitchFamily="49" charset="0"/>
                <a:cs typeface="Courier New" pitchFamily="49" charset="0"/>
              </a:rPr>
              <a:t>CObject</a:t>
            </a:r>
            <a:r>
              <a:rPr lang="en-US" sz="3600" dirty="0">
                <a:latin typeface="Consolas" panose="020B0609020204030204" pitchFamily="49" charset="0"/>
                <a:cs typeface="Courier New" pitchFamily="49" charset="0"/>
              </a:rPr>
              <a:t>::</a:t>
            </a:r>
            <a:r>
              <a:rPr lang="en-US" sz="3600" dirty="0" err="1" smtClean="0">
                <a:latin typeface="Consolas" panose="020B0609020204030204" pitchFamily="49" charset="0"/>
                <a:cs typeface="Courier New" pitchFamily="49" charset="0"/>
              </a:rPr>
              <a:t>GetOrientation</a:t>
            </a:r>
            <a:r>
              <a:rPr lang="en-US" sz="3600" dirty="0" smtClean="0">
                <a:latin typeface="Consolas" panose="020B0609020204030204" pitchFamily="49" charset="0"/>
                <a:cs typeface="Courier New" pitchFamily="49" charset="0"/>
              </a:rPr>
              <a:t>()  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524000"/>
            <a:ext cx="8153400" cy="2209800"/>
          </a:xfrm>
          <a:prstGeom prst="rect">
            <a:avLst/>
          </a:prstGeom>
          <a:solidFill>
            <a:srgbClr val="F0FFFF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dirty="0" err="1">
                <a:latin typeface="Consolas" panose="020B0609020204030204" pitchFamily="49" charset="0"/>
                <a:cs typeface="Courier New" pitchFamily="49" charset="0"/>
              </a:rPr>
              <a:t>const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Vector3 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CObject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::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GetPosition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() </a:t>
            </a:r>
            <a:r>
              <a:rPr lang="en-US" sz="1800" b="1" dirty="0" err="1">
                <a:latin typeface="Consolas" panose="020B0609020204030204" pitchFamily="49" charset="0"/>
                <a:cs typeface="Courier New" pitchFamily="49" charset="0"/>
              </a:rPr>
              <a:t>const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800" b="1" dirty="0">
                <a:latin typeface="Consolas" panose="020B0609020204030204" pitchFamily="49" charset="0"/>
                <a:cs typeface="Courier New" pitchFamily="49" charset="0"/>
              </a:rPr>
              <a:t>if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(!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m_pBody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|| !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m_pBody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-&gt;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getMotionState</a:t>
            </a:r>
            <a:r>
              <a:rPr lang="en-US" sz="1800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()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800" b="1" dirty="0" smtClean="0">
                <a:latin typeface="Consolas" panose="020B0609020204030204" pitchFamily="49" charset="0"/>
                <a:cs typeface="Courier New" pitchFamily="49" charset="0"/>
              </a:rPr>
              <a:t>return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Vector3::Zero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;</a:t>
            </a:r>
            <a:endParaRPr lang="en-US" sz="18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btTransform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 trans;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m_pBody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-&gt;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getMotionState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()-&gt;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getWorldTransform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(trans);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800" b="1" dirty="0">
                <a:latin typeface="Consolas" panose="020B0609020204030204" pitchFamily="49" charset="0"/>
                <a:cs typeface="Courier New" pitchFamily="49" charset="0"/>
              </a:rPr>
              <a:t>return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PW2RW(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trans.getOrigin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()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}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//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GetPosition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962400"/>
            <a:ext cx="8153400" cy="2133600"/>
          </a:xfrm>
          <a:prstGeom prst="rect">
            <a:avLst/>
          </a:prstGeom>
          <a:solidFill>
            <a:srgbClr val="F0FFFF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dirty="0" err="1">
                <a:latin typeface="Consolas" panose="020B0609020204030204" pitchFamily="49" charset="0"/>
                <a:cs typeface="Courier New" pitchFamily="49" charset="0"/>
              </a:rPr>
              <a:t>const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Quaternion 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CObject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::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GetOrientation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() </a:t>
            </a:r>
            <a:r>
              <a:rPr lang="en-US" sz="1800" b="1" dirty="0" err="1">
                <a:latin typeface="Consolas" panose="020B0609020204030204" pitchFamily="49" charset="0"/>
                <a:cs typeface="Courier New" pitchFamily="49" charset="0"/>
              </a:rPr>
              <a:t>const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  <a:cs typeface="Courier New" pitchFamily="49" charset="0"/>
              </a:rPr>
              <a:t>if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(!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m_pBody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|| !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m_pBody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-&gt;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getMotionState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()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   </a:t>
            </a:r>
            <a:r>
              <a:rPr lang="en-US" sz="1800" b="1" dirty="0">
                <a:latin typeface="Consolas" panose="020B0609020204030204" pitchFamily="49" charset="0"/>
                <a:cs typeface="Courier New" pitchFamily="49" charset="0"/>
              </a:rPr>
              <a:t>return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Quaternion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::Identity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;</a:t>
            </a:r>
            <a:endParaRPr lang="en-US" sz="18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btTransform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 trans;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m_pBody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-&gt;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getMotionState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()-&gt;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getWorldTransform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(trans);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800" b="1" dirty="0">
                <a:latin typeface="Consolas" panose="020B0609020204030204" pitchFamily="49" charset="0"/>
                <a:cs typeface="Courier New" pitchFamily="49" charset="0"/>
              </a:rPr>
              <a:t>return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PW2RW(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trans.getRotation</a:t>
            </a:r>
            <a:r>
              <a:rPr lang="en-US" sz="1800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()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)</a:t>
            </a:r>
            <a:r>
              <a:rPr lang="en-US" sz="1800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}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//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GetOrientation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78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1143000"/>
          </a:xfrm>
        </p:spPr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  <a:cs typeface="Courier New" pitchFamily="49" charset="0"/>
              </a:rPr>
              <a:t>CObjectManager</a:t>
            </a:r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::update()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524000"/>
            <a:ext cx="8153400" cy="1905000"/>
          </a:xfrm>
          <a:prstGeom prst="rect">
            <a:avLst/>
          </a:prstGeom>
          <a:solidFill>
            <a:srgbClr val="F0FFFF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panose="020B0609020204030204" pitchFamily="49" charset="0"/>
                <a:cs typeface="Courier New" pitchFamily="49" charset="0"/>
              </a:rPr>
              <a:t>void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CObjectManager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::update(){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800" b="1" dirty="0">
                <a:latin typeface="Consolas" panose="020B0609020204030204" pitchFamily="49" charset="0"/>
                <a:cs typeface="Courier New" pitchFamily="49" charset="0"/>
              </a:rPr>
              <a:t>for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800" b="1" dirty="0">
                <a:latin typeface="Consolas" panose="020B0609020204030204" pitchFamily="49" charset="0"/>
                <a:cs typeface="Courier New" pitchFamily="49" charset="0"/>
              </a:rPr>
              <a:t>auto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&amp; p: 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m_stdObjectList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){</a:t>
            </a:r>
            <a:endParaRPr lang="en-US" sz="18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    </a:t>
            </a:r>
            <a:r>
              <a:rPr lang="en-US" sz="1800" b="1" dirty="0" smtClean="0">
                <a:latin typeface="Consolas" panose="020B0609020204030204" pitchFamily="49" charset="0"/>
                <a:cs typeface="Courier New" pitchFamily="49" charset="0"/>
              </a:rPr>
              <a:t>if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(p-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&gt;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GetPosition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()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.y &lt; -32.0f)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>
                <a:latin typeface="Consolas" panose="020B0609020204030204" pitchFamily="49" charset="0"/>
                <a:cs typeface="Courier New" pitchFamily="49" charset="0"/>
              </a:rPr>
              <a:t>      </a:t>
            </a:r>
            <a:r>
              <a:rPr lang="en-US" sz="1800" smtClean="0">
                <a:latin typeface="Consolas" panose="020B0609020204030204" pitchFamily="49" charset="0"/>
                <a:cs typeface="Courier New" pitchFamily="49" charset="0"/>
              </a:rPr>
              <a:t>p-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&gt;kill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();</a:t>
            </a:r>
            <a:endParaRPr lang="en-US" sz="18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CullDeadObjects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}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//update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0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1143000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  <a:cs typeface="Courier New" pitchFamily="49" charset="0"/>
              </a:rPr>
              <a:t>CGame</a:t>
            </a:r>
            <a:r>
              <a:rPr lang="en-US" dirty="0">
                <a:latin typeface="Consolas" panose="020B0609020204030204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urier New" pitchFamily="49" charset="0"/>
              </a:rPr>
              <a:t>ProcessFrame</a:t>
            </a:r>
            <a:r>
              <a:rPr lang="en-US" dirty="0" smtClean="0">
                <a:latin typeface="Consolas" panose="020B0609020204030204" pitchFamily="49" charset="0"/>
                <a:cs typeface="Courier New" pitchFamily="49" charset="0"/>
              </a:rPr>
              <a:t>()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524000"/>
            <a:ext cx="8153400" cy="3429000"/>
          </a:xfrm>
          <a:prstGeom prst="rect">
            <a:avLst/>
          </a:prstGeom>
          <a:solidFill>
            <a:srgbClr val="F0FFFF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panose="020B0609020204030204" pitchFamily="49" charset="0"/>
                <a:cs typeface="Courier New" pitchFamily="49" charset="0"/>
              </a:rPr>
              <a:t>void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CGame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::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ProcessFrame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ControllerHandler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KeyboardHandler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m_pAudio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-&gt;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BeginFrame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();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m_pStepTimer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-&gt;Tick([&amp;](){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  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m_pPhysicsWorld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-&gt;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stepSimulation</a:t>
            </a:r>
            <a:r>
              <a:rPr lang="en-US" sz="1800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     </a:t>
            </a:r>
            <a:r>
              <a:rPr lang="en-US" sz="1800" dirty="0" err="1" smtClean="0">
                <a:latin typeface="Consolas" panose="020B0609020204030204" pitchFamily="49" charset="0"/>
                <a:cs typeface="Courier New" pitchFamily="49" charset="0"/>
              </a:rPr>
              <a:t>m_pStepTimer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-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&gt;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GetElapsedSeconds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(), 4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  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m_pObjectManager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-&gt;update();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});</a:t>
            </a:r>
            <a:endParaRPr lang="en-US" sz="18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  <a:cs typeface="Courier New" pitchFamily="49" charset="0"/>
              </a:rPr>
              <a:t>RenderFrame</a:t>
            </a:r>
            <a:r>
              <a:rPr lang="en-US" sz="1800" dirty="0" smtClean="0">
                <a:latin typeface="Consolas" panose="020B0609020204030204" pitchFamily="49" charset="0"/>
                <a:cs typeface="Courier New" pitchFamily="49" charset="0"/>
              </a:rPr>
              <a:t>();</a:t>
            </a:r>
            <a:endParaRPr lang="en-US" sz="18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urier New" pitchFamily="49" charset="0"/>
              </a:rPr>
              <a:t>}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//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ProcessFrame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31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Regular Tetrahedron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386" y="1785938"/>
            <a:ext cx="4053227" cy="4053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124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Cartesian Coordinates of the Vertices of a Regular Tetrahedron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1825625"/>
                <a:ext cx="7934324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ar-A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ar-A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ar-A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ar-A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ar-A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ar-A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ar-AE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ar-A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ar-A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ar-A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ar-A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ar-A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dirty="0" smtClean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,−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ar-A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ar-A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Its edge length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ar-A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 smtClean="0">
                    <a:ea typeface="Cambria Math" panose="02040503050406030204" pitchFamily="18" charset="0"/>
                  </a:rPr>
                  <a:t>.</a:t>
                </a:r>
                <a:r>
                  <a:rPr lang="ar-AE" dirty="0" smtClean="0"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 smtClean="0">
                    <a:ea typeface="Cambria Math" panose="02040503050406030204" pitchFamily="18" charset="0"/>
                  </a:rPr>
                  <a:t>Its </a:t>
                </a:r>
                <a:r>
                  <a:rPr lang="en-US" i="1" dirty="0" smtClean="0">
                    <a:ea typeface="Cambria Math" panose="02040503050406030204" pitchFamily="18" charset="0"/>
                  </a:rPr>
                  <a:t>circumradius</a:t>
                </a:r>
                <a:r>
                  <a:rPr lang="en-US" dirty="0" smtClean="0">
                    <a:ea typeface="Cambria Math" panose="02040503050406030204" pitchFamily="18" charset="0"/>
                  </a:rPr>
                  <a:t> (radius of bounding sphere)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825625"/>
                <a:ext cx="7934324" cy="4351338"/>
              </a:xfrm>
              <a:blipFill>
                <a:blip r:embed="rId2"/>
                <a:stretch>
                  <a:fillRect l="-1767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8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Discrete and continuous collision detection including ray and convex sweep test. </a:t>
            </a:r>
            <a:r>
              <a:rPr lang="en-US" dirty="0" smtClean="0"/>
              <a:t>Collision shapes </a:t>
            </a:r>
            <a:r>
              <a:rPr lang="en-US" dirty="0"/>
              <a:t>include concave and convex meshes and all basic primitives</a:t>
            </a:r>
          </a:p>
          <a:p>
            <a:r>
              <a:rPr lang="en-US" dirty="0"/>
              <a:t>Maximal coordinate 6-degree of freedom rigid bodies (</a:t>
            </a:r>
            <a:r>
              <a:rPr lang="en-US" dirty="0" err="1"/>
              <a:t>btRigidBody</a:t>
            </a:r>
            <a:r>
              <a:rPr lang="en-US" dirty="0"/>
              <a:t>) connected </a:t>
            </a:r>
            <a:r>
              <a:rPr lang="en-US" dirty="0" smtClean="0"/>
              <a:t>by constraints </a:t>
            </a:r>
            <a:r>
              <a:rPr lang="en-US" dirty="0"/>
              <a:t>(</a:t>
            </a:r>
            <a:r>
              <a:rPr lang="en-US" dirty="0" err="1"/>
              <a:t>btTypedConstraint</a:t>
            </a:r>
            <a:r>
              <a:rPr lang="en-US" dirty="0"/>
              <a:t>) as well as generalized coordinate </a:t>
            </a:r>
            <a:r>
              <a:rPr lang="en-US" dirty="0" smtClean="0"/>
              <a:t>multi-bodies (</a:t>
            </a:r>
            <a:r>
              <a:rPr lang="en-US" dirty="0" err="1" smtClean="0"/>
              <a:t>btMultiBody</a:t>
            </a:r>
            <a:r>
              <a:rPr lang="en-US" dirty="0"/>
              <a:t>) connected by mobilizers using the articulated body algorithm.</a:t>
            </a:r>
          </a:p>
          <a:p>
            <a:r>
              <a:rPr lang="en-US" dirty="0"/>
              <a:t>Fast and stable rigid body dynamics constraint solver, vehicle dynamics, </a:t>
            </a:r>
            <a:r>
              <a:rPr lang="en-US" dirty="0" smtClean="0"/>
              <a:t>character controller </a:t>
            </a:r>
            <a:r>
              <a:rPr lang="en-US" dirty="0"/>
              <a:t>and slider, hinge, generic 6DOF and cone twist constraint for ragdolls</a:t>
            </a:r>
          </a:p>
          <a:p>
            <a:r>
              <a:rPr lang="en-US" dirty="0"/>
              <a:t>Soft Body dynamics for cloth, rope and deformable volumes with two-way interaction </a:t>
            </a:r>
            <a:r>
              <a:rPr lang="en-US" dirty="0" smtClean="0"/>
              <a:t>with rigid </a:t>
            </a:r>
            <a:r>
              <a:rPr lang="en-US" dirty="0"/>
              <a:t>bodies, including constraint </a:t>
            </a:r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6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Tetrahedron Mesh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3375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>
                <a:latin typeface="Consolas" panose="020B0609020204030204" pitchFamily="49" charset="0"/>
              </a:rPr>
              <a:t>GeometricPrimitive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</a:rPr>
              <a:t>CreateTetrahedron</a:t>
            </a:r>
            <a:r>
              <a:rPr lang="en-US" dirty="0" smtClean="0"/>
              <a:t> from DirectXTK12 creates a tetrahedron using this method.</a:t>
            </a:r>
          </a:p>
          <a:p>
            <a:r>
              <a:rPr lang="en-US" dirty="0"/>
              <a:t>I</a:t>
            </a:r>
            <a:r>
              <a:rPr lang="en-US" dirty="0" smtClean="0"/>
              <a:t>t is created at an awkward angle.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618" y="3812154"/>
            <a:ext cx="2246764" cy="2246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8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Tetrahedron Orientation and Position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It can be fixed by rotating around the X-axis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The </a:t>
                </a:r>
                <a:r>
                  <a:rPr lang="en-US" i="1" dirty="0" err="1"/>
                  <a:t>inradius</a:t>
                </a:r>
                <a:r>
                  <a:rPr lang="en-US" dirty="0"/>
                  <a:t> of a </a:t>
                </a:r>
                <a:r>
                  <a:rPr lang="en-US" dirty="0" smtClean="0"/>
                  <a:t>tetrahedron </a:t>
                </a:r>
                <a:r>
                  <a:rPr lang="en-US" dirty="0"/>
                  <a:t>is the radius of the largest sphere that fits inside it.</a:t>
                </a:r>
              </a:p>
              <a:p>
                <a:r>
                  <a:rPr lang="en-US" dirty="0"/>
                  <a:t>That’s how high the center of the </a:t>
                </a:r>
                <a:r>
                  <a:rPr lang="en-US" dirty="0" smtClean="0"/>
                  <a:t>tetrahedron </a:t>
                </a:r>
                <a:r>
                  <a:rPr lang="en-US" dirty="0"/>
                  <a:t>needs to be from the ground.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 r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5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Tetrahedron Position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The </a:t>
                </a:r>
                <a:r>
                  <a:rPr lang="en-US" sz="2400" dirty="0" err="1"/>
                  <a:t>inradius</a:t>
                </a:r>
                <a:r>
                  <a:rPr lang="en-US" sz="2400" dirty="0"/>
                  <a:t> of a </a:t>
                </a:r>
                <a:r>
                  <a:rPr lang="en-US" sz="2400" dirty="0" smtClean="0"/>
                  <a:t>tetrahedron of edge length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 smtClean="0"/>
                  <a:t>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dirty="0" err="1"/>
                  <a:t>inradius</a:t>
                </a:r>
                <a:r>
                  <a:rPr lang="en-US" sz="2400" dirty="0"/>
                  <a:t> of a </a:t>
                </a:r>
                <a:r>
                  <a:rPr lang="en-US" sz="2400" dirty="0" smtClean="0"/>
                  <a:t>tetrahedron </a:t>
                </a:r>
                <a:r>
                  <a:rPr lang="en-US" sz="2400" dirty="0"/>
                  <a:t>of edge length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sz="2400" dirty="0" smtClean="0"/>
                  <a:t> is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1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Tetrahedron Instance Descriptor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317875"/>
          </a:xfrm>
          <a:solidFill>
            <a:srgbClr val="D9FFFF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9144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 err="1">
                <a:latin typeface="Consolas" panose="020B0609020204030204" pitchFamily="49" charset="0"/>
              </a:rPr>
              <a:t>CInstanceDesc</a:t>
            </a:r>
            <a:r>
              <a:rPr lang="en-US" sz="1800" dirty="0">
                <a:latin typeface="Consolas" panose="020B0609020204030204" pitchFamily="49" charset="0"/>
              </a:rPr>
              <a:t> d; 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//instance descriptor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</a:rPr>
              <a:t>d.m_eMeshType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= </a:t>
            </a:r>
            <a:r>
              <a:rPr lang="en-US" sz="1800" dirty="0" err="1">
                <a:latin typeface="Consolas" panose="020B0609020204030204" pitchFamily="49" charset="0"/>
              </a:rPr>
              <a:t>eMeshType</a:t>
            </a:r>
            <a:r>
              <a:rPr lang="en-US" sz="1800" dirty="0">
                <a:latin typeface="Consolas" panose="020B0609020204030204" pitchFamily="49" charset="0"/>
              </a:rPr>
              <a:t>::Tetrahedron;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</a:rPr>
              <a:t>d.m_fScale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= </a:t>
            </a:r>
            <a:r>
              <a:rPr lang="en-US" sz="1800" dirty="0" err="1">
                <a:latin typeface="Consolas" panose="020B0609020204030204" pitchFamily="49" charset="0"/>
              </a:rPr>
              <a:t>m_fTetrahedronSize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d.m_vPos</a:t>
            </a:r>
            <a:r>
              <a:rPr 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= </a:t>
            </a:r>
            <a:r>
              <a:rPr 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Vector3(0, </a:t>
            </a:r>
            <a:r>
              <a:rPr lang="en-US" sz="18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d.m_fScale</a:t>
            </a:r>
            <a:r>
              <a:rPr 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/3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m_fFloorHt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, -</a:t>
            </a:r>
            <a:r>
              <a:rPr 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100);</a:t>
            </a:r>
            <a:endParaRPr lang="en-US" sz="1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d.m_qOrientation</a:t>
            </a:r>
            <a:r>
              <a:rPr 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= Quaternion::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CreateFromAxisAngle</a:t>
            </a:r>
            <a:r>
              <a:rPr 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Vector3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::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UnitX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, -XM_PIDIV2);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</a:rPr>
              <a:t>d.m_fMass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= 3.0f;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</a:rPr>
              <a:t>d.m_fRestitution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= 0.5f;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</a:rPr>
              <a:t>d.m_fFriction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= 0.7f;</a:t>
            </a:r>
            <a:endParaRPr lang="en-US" sz="1800" dirty="0" smtClean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386" y="1785938"/>
            <a:ext cx="4053227" cy="4053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Regular Dodecahedron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2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Cartesian Coordinates of the Vertices of a Regular Dodecahedron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1825625"/>
                <a:ext cx="7934324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ar-AE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ar-AE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±</m:t>
                          </m:r>
                          <m:r>
                            <a:rPr lang="ar-AE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ar-AE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ar-AE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ar-AE" i="1" dirty="0" smtClean="0">
                  <a:solidFill>
                    <a:srgbClr val="92D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ar-A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ar-A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±</m:t>
                      </m:r>
                      <m:r>
                        <a:rPr lang="ar-AE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ar-AE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ar-AE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ar-AE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ar-A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dirty="0" smtClean="0">
                  <a:solidFill>
                    <a:srgbClr val="92D05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ar-AE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ar-AE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ar-A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ar-AE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ar-AE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ar-AE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ar-AE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dirty="0" smtClean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ar-AE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ar-AE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±</m:t>
                      </m:r>
                      <m: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ar-AE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ar-AE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ar-AE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ar-AE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dirty="0" smtClean="0">
                  <a:solidFill>
                    <a:srgbClr val="FF00FF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ar-A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e>
                    </m:rad>
                    <m:r>
                      <a:rPr lang="ar-A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ar-A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ar-AE" dirty="0" smtClean="0">
                    <a:ea typeface="Cambria Math" panose="02040503050406030204" pitchFamily="18" charset="0"/>
                  </a:rPr>
                  <a:t>. </a:t>
                </a:r>
                <a:r>
                  <a:rPr lang="en-US" dirty="0" smtClean="0">
                    <a:ea typeface="Cambria Math" panose="02040503050406030204" pitchFamily="18" charset="0"/>
                  </a:rPr>
                  <a:t>Its edge length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  <m:r>
                        <a:rPr lang="ar-A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ar-A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ar-A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  <m:r>
                            <a:rPr lang="ar-A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ar-A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  <m: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ar-A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  <m:r>
                            <a:rPr lang="ar-A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ar-A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ar-A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rad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ar-A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ar-AE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 panose="02040503050406030204" pitchFamily="18" charset="0"/>
                  </a:rPr>
                  <a:t>Its </a:t>
                </a:r>
                <a:r>
                  <a:rPr lang="en-US" i="1" dirty="0" smtClean="0">
                    <a:ea typeface="Cambria Math" panose="02040503050406030204" pitchFamily="18" charset="0"/>
                  </a:rPr>
                  <a:t>circumradius</a:t>
                </a:r>
                <a:r>
                  <a:rPr lang="en-US" dirty="0" smtClean="0">
                    <a:ea typeface="Cambria Math" panose="02040503050406030204" pitchFamily="18" charset="0"/>
                  </a:rPr>
                  <a:t> (radius of bounding sphere)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ar-A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ar-A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ar-A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825625"/>
                <a:ext cx="7934324" cy="4351338"/>
              </a:xfrm>
              <a:blipFill>
                <a:blip r:embed="rId2"/>
                <a:stretch>
                  <a:fillRect l="-1767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https://upload.wikimedia.org/wikipedia/commons/a/a4/Dodecahedron_verti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41" y="1162049"/>
            <a:ext cx="2249134" cy="229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0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Dodecahedron Mesh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26320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err="1" smtClean="0">
                    <a:latin typeface="Consolas" panose="020B0609020204030204" pitchFamily="49" charset="0"/>
                  </a:rPr>
                  <a:t>GeometricPrimitive</a:t>
                </a:r>
                <a:r>
                  <a:rPr lang="en-US" dirty="0">
                    <a:latin typeface="Consolas" panose="020B0609020204030204" pitchFamily="49" charset="0"/>
                  </a:rPr>
                  <a:t>::</a:t>
                </a:r>
                <a:r>
                  <a:rPr lang="en-US" dirty="0" err="1" smtClean="0">
                    <a:latin typeface="Consolas" panose="020B0609020204030204" pitchFamily="49" charset="0"/>
                  </a:rPr>
                  <a:t>CreateDodecahedron</a:t>
                </a:r>
                <a:r>
                  <a:rPr lang="en-US" dirty="0" smtClean="0"/>
                  <a:t> from DirectXTK12 creates a dodecahedron using this method scaled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 smtClean="0"/>
                  <a:t>. </a:t>
                </a:r>
              </a:p>
              <a:p>
                <a:r>
                  <a:rPr lang="en-US" dirty="0" smtClean="0"/>
                  <a:t>This gives a dodecahedron of circumradius 1 and edge length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e>
                    </m:ra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/>
                  <a:t>I</a:t>
                </a:r>
                <a:r>
                  <a:rPr lang="en-US" dirty="0" smtClean="0"/>
                  <a:t>t is created at an awkward angle, balanced on one edge instead of on a face.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2632075"/>
              </a:xfrm>
              <a:blipFill>
                <a:blip r:embed="rId2"/>
                <a:stretch>
                  <a:fillRect l="-1314" t="-4861" r="-123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46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006157" y="4569618"/>
            <a:ext cx="3131686" cy="1469233"/>
            <a:chOff x="2609510" y="4569618"/>
            <a:chExt cx="3131686" cy="146923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964" y="4569619"/>
              <a:ext cx="1469232" cy="14692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9510" y="4569618"/>
              <a:ext cx="1469232" cy="14692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4190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Dodecahedron Orientation and Position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It can be fixed by rotating it about the Z-axis by one half the </a:t>
                </a:r>
                <a:r>
                  <a:rPr lang="en-US" i="1" dirty="0" smtClean="0"/>
                  <a:t>dihedral angle</a:t>
                </a:r>
                <a:r>
                  <a:rPr lang="en-US" dirty="0" smtClean="0"/>
                  <a:t>, which is the angle between two adjacent faces.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The dihedral angle of a regular dodecahedron is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atan</m:t>
                        </m:r>
                      </m:fName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atan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i="1" dirty="0" err="1"/>
                  <a:t>inradius</a:t>
                </a:r>
                <a:r>
                  <a:rPr lang="en-US" dirty="0"/>
                  <a:t> of a dodecahedron is the radius of the largest sphere that fits inside it.</a:t>
                </a:r>
              </a:p>
              <a:p>
                <a:r>
                  <a:rPr lang="en-US" dirty="0"/>
                  <a:t>That’s how high the center of the dodecahedron needs to be from the ground.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Dodecahedron Position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The </a:t>
                </a:r>
                <a:r>
                  <a:rPr lang="en-US" dirty="0" err="1"/>
                  <a:t>inradius</a:t>
                </a:r>
                <a:r>
                  <a:rPr lang="en-US" dirty="0"/>
                  <a:t> of a </a:t>
                </a:r>
                <a:r>
                  <a:rPr lang="en-US" dirty="0" smtClean="0"/>
                  <a:t>dodecahedron of edge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 smtClean="0"/>
                  <a:t>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250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110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The </a:t>
                </a:r>
                <a:r>
                  <a:rPr lang="en-US" dirty="0" err="1"/>
                  <a:t>inradius</a:t>
                </a:r>
                <a:r>
                  <a:rPr lang="en-US" dirty="0"/>
                  <a:t> of a dodecahedron of edge length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250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110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750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330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2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Dodecahedron Instance Descriptor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D9FFFF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9144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 err="1">
                <a:latin typeface="Consolas" panose="020B0609020204030204" pitchFamily="49" charset="0"/>
              </a:rPr>
              <a:t>CInstanceDesc</a:t>
            </a:r>
            <a:r>
              <a:rPr lang="en-US" sz="1800" dirty="0">
                <a:latin typeface="Consolas" panose="020B0609020204030204" pitchFamily="49" charset="0"/>
              </a:rPr>
              <a:t> d; 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//instance descriptor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</a:rPr>
              <a:t>d.m_eMeshType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= </a:t>
            </a:r>
            <a:r>
              <a:rPr lang="en-US" sz="1800" dirty="0" err="1">
                <a:latin typeface="Consolas" panose="020B0609020204030204" pitchFamily="49" charset="0"/>
              </a:rPr>
              <a:t>eMeshType</a:t>
            </a:r>
            <a:r>
              <a:rPr lang="en-US" sz="1800" dirty="0">
                <a:latin typeface="Consolas" panose="020B0609020204030204" pitchFamily="49" charset="0"/>
              </a:rPr>
              <a:t>::Dodecahedron;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</a:rPr>
              <a:t>d.m_fScale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= </a:t>
            </a:r>
            <a:r>
              <a:rPr lang="en-US" sz="1800" dirty="0" err="1">
                <a:latin typeface="Consolas" panose="020B0609020204030204" pitchFamily="49" charset="0"/>
              </a:rPr>
              <a:t>m_fDodecahedronSize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b="1" dirty="0" err="1" smtClean="0">
                <a:latin typeface="Consolas" panose="020B0609020204030204" pitchFamily="49" charset="0"/>
              </a:rPr>
              <a:t>const</a:t>
            </a:r>
            <a:r>
              <a:rPr lang="en-US" sz="1800" b="1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</a:rPr>
              <a:t>float </a:t>
            </a:r>
            <a:r>
              <a:rPr lang="en-US" sz="1800" dirty="0">
                <a:latin typeface="Consolas" panose="020B0609020204030204" pitchFamily="49" charset="0"/>
              </a:rPr>
              <a:t>SQRT5 = </a:t>
            </a:r>
            <a:r>
              <a:rPr lang="en-US" sz="1800" dirty="0" err="1">
                <a:latin typeface="Consolas" panose="020B0609020204030204" pitchFamily="49" charset="0"/>
              </a:rPr>
              <a:t>sqrtf</a:t>
            </a:r>
            <a:r>
              <a:rPr lang="en-US" sz="1800" dirty="0">
                <a:latin typeface="Consolas" panose="020B0609020204030204" pitchFamily="49" charset="0"/>
              </a:rPr>
              <a:t>(5.0f);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b="1" dirty="0" err="1" smtClean="0">
                <a:latin typeface="Consolas" panose="020B0609020204030204" pitchFamily="49" charset="0"/>
              </a:rPr>
              <a:t>const</a:t>
            </a:r>
            <a:r>
              <a:rPr lang="en-US" sz="1800" b="1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</a:rPr>
              <a:t>float </a:t>
            </a:r>
            <a:r>
              <a:rPr lang="en-US" sz="1800" dirty="0">
                <a:latin typeface="Consolas" panose="020B0609020204030204" pitchFamily="49" charset="0"/>
              </a:rPr>
              <a:t>r = </a:t>
            </a:r>
            <a:r>
              <a:rPr lang="en-US" sz="1800" dirty="0" err="1">
                <a:latin typeface="Consolas" panose="020B0609020204030204" pitchFamily="49" charset="0"/>
              </a:rPr>
              <a:t>d.m_fScale</a:t>
            </a:r>
            <a:r>
              <a:rPr lang="en-US" sz="1800" dirty="0">
                <a:latin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</a:rPr>
              <a:t>sqrtf</a:t>
            </a:r>
            <a:r>
              <a:rPr lang="en-US" sz="1800" dirty="0">
                <a:latin typeface="Consolas" panose="020B0609020204030204" pitchFamily="49" charset="0"/>
              </a:rPr>
              <a:t>(750.0f + </a:t>
            </a:r>
            <a:endParaRPr lang="en-US" sz="1800" dirty="0" smtClean="0">
              <a:latin typeface="Consolas" panose="020B0609020204030204" pitchFamily="49" charset="0"/>
            </a:endParaRP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330.0f*SQRT5</a:t>
            </a:r>
            <a:r>
              <a:rPr lang="en-US" sz="1800" dirty="0">
                <a:latin typeface="Consolas" panose="020B0609020204030204" pitchFamily="49" charset="0"/>
              </a:rPr>
              <a:t>)/(40.0f*(SQRT5 - 1.0f));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d.m_vPos</a:t>
            </a:r>
            <a:r>
              <a:rPr 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= Vector3(-80.0f, r +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m_fFloorHt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, -100.0f);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b="1" dirty="0" err="1" smtClean="0">
                <a:latin typeface="Consolas" panose="020B0609020204030204" pitchFamily="49" charset="0"/>
              </a:rPr>
              <a:t>const</a:t>
            </a:r>
            <a:r>
              <a:rPr lang="en-US" sz="1800" b="1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</a:rPr>
              <a:t>float </a:t>
            </a:r>
            <a:r>
              <a:rPr lang="en-US" sz="1800" dirty="0">
                <a:latin typeface="Consolas" panose="020B0609020204030204" pitchFamily="49" charset="0"/>
              </a:rPr>
              <a:t>da = XM_PI - </a:t>
            </a:r>
            <a:r>
              <a:rPr lang="en-US" sz="1800" dirty="0" err="1">
                <a:latin typeface="Consolas" panose="020B0609020204030204" pitchFamily="49" charset="0"/>
              </a:rPr>
              <a:t>atanf</a:t>
            </a:r>
            <a:r>
              <a:rPr lang="en-US" sz="1800" dirty="0">
                <a:latin typeface="Consolas" panose="020B0609020204030204" pitchFamily="49" charset="0"/>
              </a:rPr>
              <a:t>(2.0f); 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//dihedral angle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d.m_qOrientation</a:t>
            </a:r>
            <a:r>
              <a:rPr 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= Quaternion::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CreateFromAxisAngle</a:t>
            </a:r>
            <a:r>
              <a:rPr 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Vector3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::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UnitZ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, da/2.0f);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</a:rPr>
              <a:t>d.m_fMass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= 3.0f;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</a:rPr>
              <a:t>d.m_fRestitution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= 0.6f;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</a:rPr>
              <a:t>d.m_fFriction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= 0.6f;</a:t>
            </a:r>
            <a:endParaRPr lang="en-US" sz="1800" dirty="0" smtClean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2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Open </a:t>
            </a:r>
            <a:r>
              <a:rPr lang="en-US" dirty="0"/>
              <a:t>source C++ code under </a:t>
            </a:r>
            <a:r>
              <a:rPr lang="en-US" dirty="0" err="1"/>
              <a:t>Zlib</a:t>
            </a:r>
            <a:r>
              <a:rPr lang="en-US" dirty="0"/>
              <a:t> license and free for any commercial use on all </a:t>
            </a:r>
            <a:r>
              <a:rPr lang="en-US" dirty="0" smtClean="0"/>
              <a:t>platforms including </a:t>
            </a:r>
            <a:r>
              <a:rPr lang="en-US" dirty="0"/>
              <a:t>PLAYSTATION 3, </a:t>
            </a:r>
            <a:r>
              <a:rPr lang="en-US" dirty="0" err="1"/>
              <a:t>XBox</a:t>
            </a:r>
            <a:r>
              <a:rPr lang="en-US" dirty="0"/>
              <a:t> 360, Wii, PC, Linux, Mac OSX, Android and iPhone</a:t>
            </a:r>
          </a:p>
          <a:p>
            <a:r>
              <a:rPr lang="en-US" dirty="0"/>
              <a:t>Maya </a:t>
            </a:r>
            <a:r>
              <a:rPr lang="en-US" dirty="0" err="1"/>
              <a:t>Dynamica</a:t>
            </a:r>
            <a:r>
              <a:rPr lang="en-US" dirty="0"/>
              <a:t> plugin, Blender integration, native binary .bullet serialization </a:t>
            </a:r>
            <a:r>
              <a:rPr lang="en-US" dirty="0" smtClean="0"/>
              <a:t>and examples </a:t>
            </a:r>
            <a:r>
              <a:rPr lang="en-US" dirty="0"/>
              <a:t>how to import URDF, </a:t>
            </a:r>
            <a:r>
              <a:rPr lang="en-US" dirty="0" err="1"/>
              <a:t>Wavefront</a:t>
            </a:r>
            <a:r>
              <a:rPr lang="en-US" dirty="0"/>
              <a:t> .</a:t>
            </a:r>
            <a:r>
              <a:rPr lang="en-US" dirty="0" err="1"/>
              <a:t>obj</a:t>
            </a:r>
            <a:r>
              <a:rPr lang="en-US" dirty="0"/>
              <a:t> and Quake .</a:t>
            </a:r>
            <a:r>
              <a:rPr lang="en-US" dirty="0" err="1"/>
              <a:t>bsp</a:t>
            </a:r>
            <a:r>
              <a:rPr lang="en-US" dirty="0"/>
              <a:t> files.</a:t>
            </a:r>
          </a:p>
          <a:p>
            <a:r>
              <a:rPr lang="en-US" dirty="0"/>
              <a:t>Many examples showing how to use the SDK. All examples are easy to browse in </a:t>
            </a:r>
            <a:r>
              <a:rPr lang="en-US" dirty="0" smtClean="0"/>
              <a:t>the OpenGL </a:t>
            </a:r>
            <a:r>
              <a:rPr lang="en-US" dirty="0"/>
              <a:t>3 example browser. Each example can also be compiled without graphics.</a:t>
            </a:r>
          </a:p>
          <a:p>
            <a:r>
              <a:rPr lang="en-US" dirty="0" err="1"/>
              <a:t>Quickstart</a:t>
            </a:r>
            <a:r>
              <a:rPr lang="en-US" dirty="0"/>
              <a:t> Guide, </a:t>
            </a:r>
            <a:r>
              <a:rPr lang="en-US" dirty="0" err="1"/>
              <a:t>Doxygen</a:t>
            </a:r>
            <a:r>
              <a:rPr lang="en-US" dirty="0"/>
              <a:t> documentation, wiki and forum complement the 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8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385" y="1785937"/>
            <a:ext cx="4053227" cy="4053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Regular Icosahedron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Cartesian Coordinates of the Vertices of a Regular Icosahedron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1825625"/>
                <a:ext cx="7934324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ar-A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ar-A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±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ar-A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ar-AE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ar-A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ar-A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±</m:t>
                      </m:r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ar-AE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ar-A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ar-A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ar-A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ar-AE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ar-A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ar-A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ar-A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e>
                    </m:rad>
                    <m:r>
                      <a:rPr lang="ar-A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ar-A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Its edge length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>
                    <a:ea typeface="Cambria Math" panose="02040503050406030204" pitchFamily="18" charset="0"/>
                  </a:rPr>
                  <a:t>. </a:t>
                </a: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Its circumradius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ar-A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This should be familiar from the Kissing Numbers lecture.</a:t>
                </a:r>
                <a:endParaRPr lang="ar-A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ar-A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825625"/>
                <a:ext cx="7934324" cy="4351338"/>
              </a:xfrm>
              <a:blipFill>
                <a:blip r:embed="rId2"/>
                <a:stretch>
                  <a:fillRect l="-1920" b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7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Icosahedron Mesh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15607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dirty="0" smtClean="0">
                    <a:latin typeface="Consolas" panose="020B0609020204030204" pitchFamily="49" charset="0"/>
                  </a:rPr>
                  <a:t>GeometricPrimitive</a:t>
                </a:r>
                <a:r>
                  <a:rPr lang="en-US" dirty="0">
                    <a:latin typeface="Consolas" panose="020B0609020204030204" pitchFamily="49" charset="0"/>
                  </a:rPr>
                  <a:t>::</a:t>
                </a:r>
                <a:r>
                  <a:rPr lang="en-US" dirty="0" err="1" smtClean="0">
                    <a:latin typeface="Consolas" panose="020B0609020204030204" pitchFamily="49" charset="0"/>
                  </a:rPr>
                  <a:t>CreateIcosahedron</a:t>
                </a:r>
                <a:r>
                  <a:rPr lang="en-US" dirty="0" smtClean="0"/>
                  <a:t> from DirectXTK12 creates a icosahedron using this method scaled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 smtClean="0"/>
                  <a:t>. </a:t>
                </a:r>
                <a:r>
                  <a:rPr lang="en-US" dirty="0"/>
                  <a:t> </a:t>
                </a:r>
                <a:r>
                  <a:rPr lang="en-US" dirty="0" smtClean="0"/>
                  <a:t>Note that 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since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when 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 smtClean="0"/>
                  <a:t>,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en-US" dirty="0" smtClean="0"/>
                  <a:t>which has solutions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ar-A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156075"/>
              </a:xfrm>
              <a:blipFill>
                <a:blip r:embed="rId2"/>
                <a:stretch>
                  <a:fillRect l="-1236" t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8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Icosahedron Mesh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6"/>
                <a:ext cx="7886700" cy="19558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This gives a </a:t>
                </a:r>
                <a:r>
                  <a:rPr lang="en-US" dirty="0"/>
                  <a:t>icosahedron </a:t>
                </a:r>
                <a:r>
                  <a:rPr lang="en-US" dirty="0" smtClean="0"/>
                  <a:t>of circumradius 1 and edge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/>
                  <a:t>I</a:t>
                </a:r>
                <a:r>
                  <a:rPr lang="en-US" dirty="0" smtClean="0"/>
                  <a:t>t is created at an awkward angle, balanced on one edge instead of on a face.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6"/>
                <a:ext cx="7886700" cy="1955800"/>
              </a:xfrm>
              <a:blipFill>
                <a:blip r:embed="rId2"/>
                <a:stretch>
                  <a:fillRect l="-1546" t="-6231" r="-232" b="-7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53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538" y="3781426"/>
            <a:ext cx="2240924" cy="224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8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Icosahedron Orientation and Position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It can be fixed by rotating it around the X-axis by one half of its dihedral angle.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The dihedral angle of a regular  icosahedron is 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The </a:t>
                </a:r>
                <a:r>
                  <a:rPr lang="en-US" dirty="0" err="1"/>
                  <a:t>inradius</a:t>
                </a:r>
                <a:r>
                  <a:rPr lang="en-US" dirty="0"/>
                  <a:t> of a regular icosahedron of edge length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The </a:t>
                </a:r>
                <a:r>
                  <a:rPr lang="en-US" dirty="0" err="1"/>
                  <a:t>inradius</a:t>
                </a:r>
                <a:r>
                  <a:rPr lang="en-US" dirty="0"/>
                  <a:t> of a regular icosahedron of edge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830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0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DirectXTK12 Bug?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 smtClean="0"/>
                  <a:t>However, while </a:t>
                </a:r>
                <a:r>
                  <a:rPr lang="en-US" dirty="0"/>
                  <a:t>the comments in </a:t>
                </a:r>
                <a:r>
                  <a:rPr lang="en-US" dirty="0" smtClean="0"/>
                  <a:t>the DirectXTK12 function </a:t>
                </a:r>
                <a:r>
                  <a:rPr lang="en-US" dirty="0" err="1" smtClean="0">
                    <a:latin typeface="Consolas" panose="020B0609020204030204" pitchFamily="49" charset="0"/>
                  </a:rPr>
                  <a:t>ComputeIcosahedron</a:t>
                </a:r>
                <a:r>
                  <a:rPr lang="en-US" dirty="0" smtClean="0"/>
                  <a:t> claim to scale by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9021</m:t>
                    </m:r>
                  </m:oMath>
                </a14:m>
                <a:r>
                  <a:rPr lang="en-US" dirty="0" smtClean="0"/>
                  <a:t>, it actually scales by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b="1" dirty="0" smtClean="0">
                    <a:latin typeface="Consolas" panose="020B0609020204030204" pitchFamily="49" charset="0"/>
                  </a:rPr>
                  <a:t>  </a:t>
                </a:r>
                <a:r>
                  <a:rPr lang="en-US" sz="2400" b="1" dirty="0" err="1" smtClean="0">
                    <a:latin typeface="Consolas" panose="020B0609020204030204" pitchFamily="49" charset="0"/>
                  </a:rPr>
                  <a:t>const</a:t>
                </a:r>
                <a:r>
                  <a:rPr lang="en-US" sz="2400" b="1" dirty="0" smtClean="0">
                    <a:latin typeface="Consolas" panose="020B0609020204030204" pitchFamily="49" charset="0"/>
                  </a:rPr>
                  <a:t> </a:t>
                </a:r>
                <a:r>
                  <a:rPr lang="en-US" sz="2400" b="1" dirty="0">
                    <a:latin typeface="Consolas" panose="020B0609020204030204" pitchFamily="49" charset="0"/>
                  </a:rPr>
                  <a:t>float </a:t>
                </a:r>
                <a:r>
                  <a:rPr lang="en-US" sz="2400" dirty="0">
                    <a:latin typeface="Consolas" panose="020B0609020204030204" pitchFamily="49" charset="0"/>
                  </a:rPr>
                  <a:t>t2 = 1.519544995837552493271f; </a:t>
                </a:r>
                <a:endParaRPr lang="en-US" sz="2400" dirty="0" smtClean="0">
                  <a:latin typeface="Consolas" panose="020B0609020204030204" pitchFamily="49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400" dirty="0" smtClean="0">
                    <a:solidFill>
                      <a:srgbClr val="00B050"/>
                    </a:solidFill>
                    <a:latin typeface="Consolas" panose="020B0609020204030204" pitchFamily="49" charset="0"/>
                  </a:rPr>
                  <a:t>   //</a:t>
                </a:r>
                <a:r>
                  <a:rPr lang="en-US" sz="2400" dirty="0" err="1" smtClean="0">
                    <a:solidFill>
                      <a:srgbClr val="00B050"/>
                    </a:solidFill>
                    <a:latin typeface="Consolas" panose="020B0609020204030204" pitchFamily="49" charset="0"/>
                  </a:rPr>
                  <a:t>sqrt</a:t>
                </a:r>
                <a:r>
                  <a:rPr lang="en-US" sz="2400" dirty="0" smtClean="0">
                    <a:solidFill>
                      <a:srgbClr val="00B050"/>
                    </a:solidFill>
                    <a:latin typeface="Consolas" panose="020B0609020204030204" pitchFamily="49" charset="0"/>
                  </a:rPr>
                  <a:t>(1 </a:t>
                </a:r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</a:rPr>
                  <a:t>+ </a:t>
                </a:r>
                <a:r>
                  <a:rPr lang="en-US" sz="2400" dirty="0" err="1">
                    <a:solidFill>
                      <a:srgbClr val="00B050"/>
                    </a:solidFill>
                    <a:latin typeface="Consolas" panose="020B0609020204030204" pitchFamily="49" charset="0"/>
                  </a:rPr>
                  <a:t>sqr</a:t>
                </a:r>
                <a:r>
                  <a:rPr lang="en-US" sz="2400" dirty="0" smtClean="0">
                    <a:solidFill>
                      <a:srgbClr val="00B050"/>
                    </a:solidFill>
                    <a:latin typeface="Consolas" panose="020B0609020204030204" pitchFamily="49" charset="0"/>
                  </a:rPr>
                  <a:t>((1+sqrt(5))/2))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 smtClean="0"/>
                  <a:t>The resulting icosahedron has </a:t>
                </a:r>
                <a:r>
                  <a:rPr lang="en-US" dirty="0" err="1" smtClean="0"/>
                  <a:t>inradius</a:t>
                </a:r>
                <a:r>
                  <a:rPr lang="en-US" dirty="0" smtClean="0"/>
                  <a:t> 1.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1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Icosahedron Instance Descriptor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370263"/>
          </a:xfrm>
          <a:solidFill>
            <a:srgbClr val="D9FFFF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9144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 err="1">
                <a:latin typeface="Consolas" panose="020B0609020204030204" pitchFamily="49" charset="0"/>
              </a:rPr>
              <a:t>CInstanceDesc</a:t>
            </a:r>
            <a:r>
              <a:rPr lang="en-US" sz="1800" dirty="0">
                <a:latin typeface="Consolas" panose="020B0609020204030204" pitchFamily="49" charset="0"/>
              </a:rPr>
              <a:t> d; 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//instance descriptor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</a:rPr>
              <a:t>d.m_eMeshType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= </a:t>
            </a:r>
            <a:r>
              <a:rPr lang="en-US" sz="1800" dirty="0" err="1">
                <a:latin typeface="Consolas" panose="020B0609020204030204" pitchFamily="49" charset="0"/>
              </a:rPr>
              <a:t>eMeshType</a:t>
            </a:r>
            <a:r>
              <a:rPr lang="en-US" sz="1800" dirty="0">
                <a:latin typeface="Consolas" panose="020B0609020204030204" pitchFamily="49" charset="0"/>
              </a:rPr>
              <a:t>::Icosahedron;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</a:rPr>
              <a:t>d.m_fScale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= </a:t>
            </a:r>
            <a:r>
              <a:rPr lang="en-US" sz="1800" dirty="0" err="1">
                <a:latin typeface="Consolas" panose="020B0609020204030204" pitchFamily="49" charset="0"/>
              </a:rPr>
              <a:t>m_fIcosahedronSize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</a:rPr>
              <a:t>d.m_vPos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= Vector3(-</a:t>
            </a:r>
            <a:r>
              <a:rPr lang="en-US" sz="1800" dirty="0" smtClean="0">
                <a:latin typeface="Consolas" panose="020B0609020204030204" pitchFamily="49" charset="0"/>
              </a:rPr>
              <a:t>120, </a:t>
            </a:r>
            <a:r>
              <a:rPr lang="en-US" sz="18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d.m_fScale</a:t>
            </a:r>
            <a:r>
              <a:rPr 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+ </a:t>
            </a:r>
            <a:r>
              <a:rPr lang="en-US" sz="18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m_fFloorHt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smtClean="0">
                <a:latin typeface="Consolas" panose="020B0609020204030204" pitchFamily="49" charset="0"/>
              </a:rPr>
              <a:t>-100);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b="1" dirty="0" err="1" smtClean="0">
                <a:latin typeface="Consolas" panose="020B0609020204030204" pitchFamily="49" charset="0"/>
              </a:rPr>
              <a:t>const</a:t>
            </a:r>
            <a:r>
              <a:rPr lang="en-US" sz="1800" b="1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</a:rPr>
              <a:t>float </a:t>
            </a:r>
            <a:r>
              <a:rPr lang="en-US" sz="1800" b="1" dirty="0" err="1" smtClean="0">
                <a:latin typeface="Consolas" panose="020B0609020204030204" pitchFamily="49" charset="0"/>
              </a:rPr>
              <a:t>i</a:t>
            </a:r>
            <a:r>
              <a:rPr lang="en-US" sz="1800" dirty="0" err="1" smtClean="0">
                <a:latin typeface="Consolas" panose="020B0609020204030204" pitchFamily="49" charset="0"/>
              </a:rPr>
              <a:t>da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= XM_PI - </a:t>
            </a:r>
            <a:r>
              <a:rPr lang="en-US" sz="1800" dirty="0" err="1" smtClean="0">
                <a:latin typeface="Consolas" panose="020B0609020204030204" pitchFamily="49" charset="0"/>
              </a:rPr>
              <a:t>acosf</a:t>
            </a:r>
            <a:r>
              <a:rPr lang="en-US" sz="1800" dirty="0" smtClean="0">
                <a:latin typeface="Consolas" panose="020B0609020204030204" pitchFamily="49" charset="0"/>
              </a:rPr>
              <a:t>(SQRT5/3); 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//dihedral angle</a:t>
            </a:r>
            <a:endParaRPr lang="en-US" sz="1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d.m_qOrientation</a:t>
            </a:r>
            <a:r>
              <a:rPr 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= Quaternion::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CreateFromAxisAngle</a:t>
            </a:r>
            <a:r>
              <a:rPr 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Vector3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::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UnitX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ida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/2.0f);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</a:rPr>
              <a:t>d.m_fMass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= 3.0f;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</a:rPr>
              <a:t>d.m_fRestitution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= 1.0f;</a:t>
            </a:r>
          </a:p>
          <a:p>
            <a:pPr marL="9144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</a:rPr>
              <a:t>d.m_fFriction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= 0.9f;</a:t>
            </a:r>
            <a:endParaRPr lang="en-US" sz="1800" dirty="0" smtClean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3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Using Bullet Callbacks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0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Contact Descriptor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441575"/>
          </a:xfrm>
          <a:solidFill>
            <a:srgbClr val="D9FFFF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91440" indent="0">
              <a:spcBef>
                <a:spcPts val="0"/>
              </a:spcBef>
              <a:buNone/>
            </a:pPr>
            <a:r>
              <a:rPr lang="en-US" sz="1800" b="1" dirty="0">
                <a:latin typeface="Consolas" panose="020B0609020204030204" pitchFamily="49" charset="0"/>
              </a:rPr>
              <a:t>class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CContactDesc</a:t>
            </a:r>
            <a:r>
              <a:rPr lang="en-US" sz="1800" dirty="0">
                <a:latin typeface="Consolas" panose="020B0609020204030204" pitchFamily="49" charset="0"/>
              </a:rPr>
              <a:t>{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b="1" dirty="0">
                <a:latin typeface="Consolas" panose="020B0609020204030204" pitchFamily="49" charset="0"/>
              </a:rPr>
              <a:t>public</a:t>
            </a:r>
            <a:r>
              <a:rPr lang="en-US" sz="1800" dirty="0">
                <a:latin typeface="Consolas" panose="020B0609020204030204" pitchFamily="49" charset="0"/>
              </a:rPr>
              <a:t>: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UINT </a:t>
            </a:r>
            <a:r>
              <a:rPr lang="en-US" sz="1800" dirty="0" err="1">
                <a:latin typeface="Consolas" panose="020B0609020204030204" pitchFamily="49" charset="0"/>
              </a:rPr>
              <a:t>m_nNumContacts</a:t>
            </a:r>
            <a:r>
              <a:rPr lang="en-US" sz="1800" dirty="0">
                <a:latin typeface="Consolas" panose="020B0609020204030204" pitchFamily="49" charset="0"/>
              </a:rPr>
              <a:t> = 0 ; </a:t>
            </a:r>
            <a:endParaRPr lang="en-US" sz="1800" dirty="0" smtClean="0">
              <a:latin typeface="Consolas" panose="020B0609020204030204" pitchFamily="49" charset="0"/>
            </a:endParaRP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 </a:t>
            </a:r>
            <a:r>
              <a:rPr lang="en-US" sz="1800" b="1" dirty="0" smtClean="0">
                <a:latin typeface="Consolas" panose="020B0609020204030204" pitchFamily="49" charset="0"/>
              </a:rPr>
              <a:t>float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m_fImpulse</a:t>
            </a:r>
            <a:r>
              <a:rPr lang="en-US" sz="1800" dirty="0">
                <a:latin typeface="Consolas" panose="020B0609020204030204" pitchFamily="49" charset="0"/>
              </a:rPr>
              <a:t> = 0.0f</a:t>
            </a:r>
            <a:r>
              <a:rPr lang="en-US" sz="1800" dirty="0" smtClean="0">
                <a:latin typeface="Consolas" panose="020B0609020204030204" pitchFamily="49" charset="0"/>
              </a:rPr>
              <a:t>;</a:t>
            </a:r>
            <a:endParaRPr lang="en-US" sz="1800" dirty="0">
              <a:latin typeface="Consolas" panose="020B0609020204030204" pitchFamily="49" charset="0"/>
            </a:endParaRPr>
          </a:p>
          <a:p>
            <a:pPr marL="91440" indent="0">
              <a:spcBef>
                <a:spcPts val="120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CContactDesc</a:t>
            </a:r>
            <a:r>
              <a:rPr lang="en-US" sz="1800" dirty="0" smtClean="0">
                <a:latin typeface="Consolas" panose="020B0609020204030204" pitchFamily="49" charset="0"/>
              </a:rPr>
              <a:t>();</a:t>
            </a:r>
            <a:endParaRPr lang="en-US" sz="1800" dirty="0">
              <a:latin typeface="Consolas" panose="020B0609020204030204" pitchFamily="49" charset="0"/>
            </a:endParaRP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CContactDesc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latin typeface="Consolas" panose="020B0609020204030204" pitchFamily="49" charset="0"/>
              </a:rPr>
              <a:t>cons</a:t>
            </a:r>
            <a:r>
              <a:rPr lang="en-US" sz="1800" dirty="0" err="1">
                <a:latin typeface="Consolas" panose="020B0609020204030204" pitchFamily="49" charset="0"/>
              </a:rPr>
              <a:t>t</a:t>
            </a:r>
            <a:r>
              <a:rPr lang="en-US" sz="1800" dirty="0">
                <a:latin typeface="Consolas" panose="020B0609020204030204" pitchFamily="49" charset="0"/>
              </a:rPr>
              <a:t> UINT, </a:t>
            </a:r>
            <a:r>
              <a:rPr lang="en-US" sz="1800" b="1" dirty="0" err="1">
                <a:latin typeface="Consolas" panose="020B0609020204030204" pitchFamily="49" charset="0"/>
              </a:rPr>
              <a:t>const</a:t>
            </a:r>
            <a:r>
              <a:rPr lang="en-US" sz="1800" b="1" dirty="0">
                <a:latin typeface="Consolas" panose="020B0609020204030204" pitchFamily="49" charset="0"/>
              </a:rPr>
              <a:t> float</a:t>
            </a:r>
            <a:r>
              <a:rPr lang="en-US" sz="1800" dirty="0">
                <a:latin typeface="Consolas" panose="020B0609020204030204" pitchFamily="49" charset="0"/>
              </a:rPr>
              <a:t>=0.0f</a:t>
            </a:r>
            <a:r>
              <a:rPr lang="en-US" sz="1800" dirty="0" smtClean="0">
                <a:latin typeface="Consolas" panose="020B0609020204030204" pitchFamily="49" charset="0"/>
              </a:rPr>
              <a:t>);</a:t>
            </a:r>
            <a:endParaRPr lang="en-US" sz="1800" dirty="0">
              <a:latin typeface="Consolas" panose="020B0609020204030204" pitchFamily="49" charset="0"/>
            </a:endParaRP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};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</a:rPr>
              <a:t>CContactDesc</a:t>
            </a:r>
            <a:endParaRPr lang="en-US" sz="1800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Contact Callback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09800"/>
            <a:ext cx="7886700" cy="3813175"/>
          </a:xfrm>
          <a:solidFill>
            <a:srgbClr val="D9FFFF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91440" indent="0">
              <a:spcBef>
                <a:spcPts val="0"/>
              </a:spcBef>
              <a:buNone/>
            </a:pPr>
            <a:r>
              <a:rPr lang="en-US" sz="1800" b="1" dirty="0">
                <a:latin typeface="Consolas" panose="020B0609020204030204" pitchFamily="49" charset="0"/>
              </a:rPr>
              <a:t>void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myTickCallback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btDynamicsWorld</a:t>
            </a:r>
            <a:r>
              <a:rPr lang="en-US" sz="1800" dirty="0">
                <a:latin typeface="Consolas" panose="020B0609020204030204" pitchFamily="49" charset="0"/>
              </a:rPr>
              <a:t> *p, </a:t>
            </a:r>
            <a:r>
              <a:rPr lang="en-US" sz="1800" dirty="0" err="1">
                <a:latin typeface="Consolas" panose="020B0609020204030204" pitchFamily="49" charset="0"/>
              </a:rPr>
              <a:t>btScalar</a:t>
            </a:r>
            <a:r>
              <a:rPr lang="en-US" sz="1800" dirty="0">
                <a:latin typeface="Consolas" panose="020B0609020204030204" pitchFamily="49" charset="0"/>
              </a:rPr>
              <a:t> t){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UNREFERENCED_PARAMETER(t</a:t>
            </a:r>
            <a:r>
              <a:rPr lang="en-US" sz="1800" dirty="0" smtClean="0">
                <a:latin typeface="Consolas" panose="020B0609020204030204" pitchFamily="49" charset="0"/>
              </a:rPr>
              <a:t>);</a:t>
            </a:r>
            <a:endParaRPr lang="en-US" sz="1800" dirty="0">
              <a:latin typeface="Consolas" panose="020B0609020204030204" pitchFamily="49" charset="0"/>
            </a:endParaRP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b="1" dirty="0" err="1">
                <a:latin typeface="Consolas" panose="020B0609020204030204" pitchFamily="49" charset="0"/>
              </a:rPr>
              <a:t>const</a:t>
            </a:r>
            <a:r>
              <a:rPr lang="en-US" sz="1800" dirty="0">
                <a:latin typeface="Consolas" panose="020B0609020204030204" pitchFamily="49" charset="0"/>
              </a:rPr>
              <a:t> UINT </a:t>
            </a:r>
            <a:r>
              <a:rPr lang="en-US" sz="1800" dirty="0" err="1">
                <a:latin typeface="Consolas" panose="020B0609020204030204" pitchFamily="49" charset="0"/>
              </a:rPr>
              <a:t>nManifolds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endParaRPr lang="en-US" sz="1800" dirty="0" smtClean="0">
              <a:latin typeface="Consolas" panose="020B0609020204030204" pitchFamily="49" charset="0"/>
            </a:endParaRP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 (</a:t>
            </a:r>
            <a:r>
              <a:rPr lang="en-US" sz="1800" dirty="0">
                <a:latin typeface="Consolas" panose="020B0609020204030204" pitchFamily="49" charset="0"/>
              </a:rPr>
              <a:t>UINT)p-&gt;</a:t>
            </a:r>
            <a:r>
              <a:rPr lang="en-US" sz="1800" dirty="0" err="1">
                <a:latin typeface="Consolas" panose="020B0609020204030204" pitchFamily="49" charset="0"/>
              </a:rPr>
              <a:t>getDispatcher</a:t>
            </a:r>
            <a:r>
              <a:rPr lang="en-US" sz="1800" dirty="0">
                <a:latin typeface="Consolas" panose="020B0609020204030204" pitchFamily="49" charset="0"/>
              </a:rPr>
              <a:t>()-&gt;</a:t>
            </a:r>
            <a:r>
              <a:rPr lang="en-US" sz="1800" dirty="0" err="1">
                <a:latin typeface="Consolas" panose="020B0609020204030204" pitchFamily="49" charset="0"/>
              </a:rPr>
              <a:t>getNumManifolds</a:t>
            </a:r>
            <a:r>
              <a:rPr lang="en-US" sz="1800" dirty="0" smtClean="0">
                <a:latin typeface="Consolas" panose="020B0609020204030204" pitchFamily="49" charset="0"/>
              </a:rPr>
              <a:t>();</a:t>
            </a:r>
            <a:endParaRPr lang="en-US" sz="1800" dirty="0">
              <a:latin typeface="Consolas" panose="020B0609020204030204" pitchFamily="49" charset="0"/>
            </a:endParaRPr>
          </a:p>
          <a:p>
            <a:pPr marL="91440" indent="0">
              <a:spcBef>
                <a:spcPts val="60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b="1" dirty="0">
                <a:latin typeface="Consolas" panose="020B0609020204030204" pitchFamily="49" charset="0"/>
              </a:rPr>
              <a:t>for</a:t>
            </a:r>
            <a:r>
              <a:rPr lang="en-US" sz="1800" dirty="0">
                <a:latin typeface="Consolas" panose="020B0609020204030204" pitchFamily="49" charset="0"/>
              </a:rPr>
              <a:t>(UINT </a:t>
            </a:r>
            <a:r>
              <a:rPr lang="en-US" sz="1800" dirty="0" err="1">
                <a:latin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</a:rPr>
              <a:t>=0; </a:t>
            </a:r>
            <a:r>
              <a:rPr lang="en-US" sz="1800" dirty="0" err="1">
                <a:latin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latin typeface="Consolas" panose="020B0609020204030204" pitchFamily="49" charset="0"/>
              </a:rPr>
              <a:t>nManifolds</a:t>
            </a:r>
            <a:r>
              <a:rPr lang="en-US" sz="1800" dirty="0">
                <a:latin typeface="Consolas" panose="020B0609020204030204" pitchFamily="49" charset="0"/>
              </a:rPr>
              <a:t>; </a:t>
            </a:r>
            <a:r>
              <a:rPr lang="en-US" sz="1800" dirty="0" err="1">
                <a:latin typeface="Consolas" panose="020B0609020204030204" pitchFamily="49" charset="0"/>
              </a:rPr>
              <a:t>i</a:t>
            </a:r>
            <a:r>
              <a:rPr lang="en-US" sz="1800" dirty="0" smtClean="0">
                <a:latin typeface="Consolas" panose="020B0609020204030204" pitchFamily="49" charset="0"/>
              </a:rPr>
              <a:t>++){</a:t>
            </a:r>
            <a:endParaRPr lang="en-US" sz="1800" dirty="0">
              <a:latin typeface="Consolas" panose="020B0609020204030204" pitchFamily="49" charset="0"/>
            </a:endParaRP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btDispatcher</a:t>
            </a:r>
            <a:r>
              <a:rPr lang="en-US" sz="1800" dirty="0">
                <a:latin typeface="Consolas" panose="020B0609020204030204" pitchFamily="49" charset="0"/>
              </a:rPr>
              <a:t>* </a:t>
            </a:r>
            <a:r>
              <a:rPr lang="en-US" sz="1800" dirty="0" err="1">
                <a:latin typeface="Consolas" panose="020B0609020204030204" pitchFamily="49" charset="0"/>
              </a:rPr>
              <a:t>pDispatcher</a:t>
            </a:r>
            <a:r>
              <a:rPr lang="en-US" sz="1800" dirty="0">
                <a:latin typeface="Consolas" panose="020B0609020204030204" pitchFamily="49" charset="0"/>
              </a:rPr>
              <a:t> = p-&gt;</a:t>
            </a:r>
            <a:r>
              <a:rPr lang="en-US" sz="1800" dirty="0" err="1">
                <a:latin typeface="Consolas" panose="020B0609020204030204" pitchFamily="49" charset="0"/>
              </a:rPr>
              <a:t>getDispatcher</a:t>
            </a:r>
            <a:r>
              <a:rPr lang="en-US" sz="1800" dirty="0">
                <a:latin typeface="Consolas" panose="020B0609020204030204" pitchFamily="49" charset="0"/>
              </a:rPr>
              <a:t>(); 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btPersistentManifold</a:t>
            </a:r>
            <a:r>
              <a:rPr lang="en-US" sz="1800" dirty="0">
                <a:latin typeface="Consolas" panose="020B0609020204030204" pitchFamily="49" charset="0"/>
              </a:rPr>
              <a:t>* </a:t>
            </a:r>
            <a:r>
              <a:rPr lang="en-US" sz="1800" dirty="0" err="1">
                <a:latin typeface="Consolas" panose="020B0609020204030204" pitchFamily="49" charset="0"/>
              </a:rPr>
              <a:t>pManifold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endParaRPr lang="en-US" sz="1800" dirty="0" smtClean="0">
              <a:latin typeface="Consolas" panose="020B0609020204030204" pitchFamily="49" charset="0"/>
            </a:endParaRP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   </a:t>
            </a:r>
            <a:r>
              <a:rPr lang="en-US" sz="1800" dirty="0" err="1" smtClean="0">
                <a:latin typeface="Consolas" panose="020B0609020204030204" pitchFamily="49" charset="0"/>
              </a:rPr>
              <a:t>pDispatcher</a:t>
            </a:r>
            <a:r>
              <a:rPr lang="en-US" sz="1800" dirty="0" smtClean="0">
                <a:latin typeface="Consolas" panose="020B0609020204030204" pitchFamily="49" charset="0"/>
              </a:rPr>
              <a:t>-</a:t>
            </a:r>
            <a:r>
              <a:rPr lang="en-US" sz="1800" dirty="0">
                <a:latin typeface="Consolas" panose="020B0609020204030204" pitchFamily="49" charset="0"/>
              </a:rPr>
              <a:t>&gt;</a:t>
            </a:r>
            <a:r>
              <a:rPr lang="en-US" sz="1800" dirty="0" err="1">
                <a:latin typeface="Consolas" panose="020B0609020204030204" pitchFamily="49" charset="0"/>
              </a:rPr>
              <a:t>getManifoldByIndexInternal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i</a:t>
            </a:r>
            <a:r>
              <a:rPr lang="en-US" sz="1800" dirty="0" smtClean="0">
                <a:latin typeface="Consolas" panose="020B0609020204030204" pitchFamily="49" charset="0"/>
              </a:rPr>
              <a:t>);</a:t>
            </a:r>
          </a:p>
          <a:p>
            <a:pPr marL="91440" indent="0">
              <a:spcBef>
                <a:spcPts val="60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 </a:t>
            </a:r>
            <a:r>
              <a:rPr lang="en-US" sz="1800" b="1" dirty="0" err="1">
                <a:latin typeface="Consolas" panose="020B0609020204030204" pitchFamily="49" charset="0"/>
              </a:rPr>
              <a:t>const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btRigidBody</a:t>
            </a:r>
            <a:r>
              <a:rPr lang="en-US" sz="1800" dirty="0">
                <a:latin typeface="Consolas" panose="020B0609020204030204" pitchFamily="49" charset="0"/>
              </a:rPr>
              <a:t>* pBody0 </a:t>
            </a:r>
            <a:r>
              <a:rPr lang="en-US" sz="1800" dirty="0" smtClean="0">
                <a:latin typeface="Consolas" panose="020B0609020204030204" pitchFamily="49" charset="0"/>
              </a:rPr>
              <a:t>=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</a:rPr>
              <a:t>btRigidBody</a:t>
            </a:r>
            <a:r>
              <a:rPr lang="en-US" sz="1800" dirty="0">
                <a:latin typeface="Consolas" panose="020B0609020204030204" pitchFamily="49" charset="0"/>
              </a:rPr>
              <a:t>::</a:t>
            </a:r>
            <a:r>
              <a:rPr lang="en-US" sz="1800" dirty="0" err="1">
                <a:latin typeface="Consolas" panose="020B0609020204030204" pitchFamily="49" charset="0"/>
              </a:rPr>
              <a:t>upcast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pManifold</a:t>
            </a:r>
            <a:r>
              <a:rPr lang="en-US" sz="1800" dirty="0">
                <a:latin typeface="Consolas" panose="020B0609020204030204" pitchFamily="49" charset="0"/>
              </a:rPr>
              <a:t>-&gt;getBody0()); 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b="1" dirty="0" err="1">
                <a:latin typeface="Consolas" panose="020B0609020204030204" pitchFamily="49" charset="0"/>
              </a:rPr>
              <a:t>const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btRigidBody</a:t>
            </a:r>
            <a:r>
              <a:rPr lang="en-US" sz="1800" dirty="0">
                <a:latin typeface="Consolas" panose="020B0609020204030204" pitchFamily="49" charset="0"/>
              </a:rPr>
              <a:t>* pBody1 = </a:t>
            </a:r>
            <a:endParaRPr lang="en-US" sz="1800" dirty="0" smtClean="0">
              <a:latin typeface="Consolas" panose="020B0609020204030204" pitchFamily="49" charset="0"/>
            </a:endParaRP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   </a:t>
            </a:r>
            <a:r>
              <a:rPr lang="en-US" sz="1800" dirty="0" err="1" smtClean="0">
                <a:latin typeface="Consolas" panose="020B0609020204030204" pitchFamily="49" charset="0"/>
              </a:rPr>
              <a:t>btRigidBody</a:t>
            </a:r>
            <a:r>
              <a:rPr lang="en-US" sz="1800" dirty="0">
                <a:latin typeface="Consolas" panose="020B0609020204030204" pitchFamily="49" charset="0"/>
              </a:rPr>
              <a:t>::</a:t>
            </a:r>
            <a:r>
              <a:rPr lang="en-US" sz="1800" dirty="0" err="1">
                <a:latin typeface="Consolas" panose="020B0609020204030204" pitchFamily="49" charset="0"/>
              </a:rPr>
              <a:t>upcast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pManifold</a:t>
            </a:r>
            <a:r>
              <a:rPr lang="en-US" sz="1800" dirty="0">
                <a:latin typeface="Consolas" panose="020B0609020204030204" pitchFamily="49" charset="0"/>
              </a:rPr>
              <a:t>-&gt;getBody1()); </a:t>
            </a:r>
            <a:endParaRPr lang="en-US" sz="1800" dirty="0" smtClean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59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574800"/>
            <a:ext cx="7886700" cy="477837"/>
          </a:xfrm>
          <a:prstGeom prst="rect">
            <a:avLst/>
          </a:prstGeom>
          <a:solidFill>
            <a:srgbClr val="D9FFFF"/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spcBef>
                <a:spcPts val="0"/>
              </a:spcBef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</a:rPr>
              <a:t>m_pPhysicsWorld</a:t>
            </a:r>
            <a:r>
              <a:rPr lang="en-US" sz="1800" dirty="0">
                <a:latin typeface="Consolas" panose="020B0609020204030204" pitchFamily="49" charset="0"/>
              </a:rPr>
              <a:t>-&gt;</a:t>
            </a:r>
            <a:r>
              <a:rPr lang="en-US" sz="1800" dirty="0" err="1">
                <a:latin typeface="Consolas" panose="020B0609020204030204" pitchFamily="49" charset="0"/>
              </a:rPr>
              <a:t>setInternalTickCallback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myTickCallback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  <a:endParaRPr lang="en-US" sz="18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69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was it Used?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14602" y="3962400"/>
            <a:ext cx="1680067" cy="177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6739" y="1524001"/>
            <a:ext cx="1858309" cy="23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436989" y="1524001"/>
            <a:ext cx="1934930" cy="23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433860" y="1524000"/>
            <a:ext cx="2209800" cy="231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705600" y="1524001"/>
            <a:ext cx="1880580" cy="2333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566803" y="3962400"/>
            <a:ext cx="1247614" cy="177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4901378" y="3962400"/>
            <a:ext cx="1185632" cy="17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6173971" y="3962400"/>
            <a:ext cx="1134295" cy="177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2281630" y="3962400"/>
            <a:ext cx="1198212" cy="177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7395225" y="3962400"/>
            <a:ext cx="1190955" cy="1772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73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Contact Callback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530725"/>
          </a:xfrm>
          <a:solidFill>
            <a:srgbClr val="D9FFFF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91440" indent="0">
              <a:spcBef>
                <a:spcPts val="0"/>
              </a:spcBef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</a:rPr>
              <a:t>CObject</a:t>
            </a:r>
            <a:r>
              <a:rPr lang="en-US" sz="1800" dirty="0">
                <a:latin typeface="Consolas" panose="020B0609020204030204" pitchFamily="49" charset="0"/>
              </a:rPr>
              <a:t>* pObj0 = (</a:t>
            </a:r>
            <a:r>
              <a:rPr lang="en-US" sz="1800" dirty="0" err="1">
                <a:latin typeface="Consolas" panose="020B0609020204030204" pitchFamily="49" charset="0"/>
              </a:rPr>
              <a:t>CObject</a:t>
            </a:r>
            <a:r>
              <a:rPr lang="en-US" sz="1800" dirty="0">
                <a:latin typeface="Consolas" panose="020B0609020204030204" pitchFamily="49" charset="0"/>
              </a:rPr>
              <a:t>*)pBody0-&gt;</a:t>
            </a:r>
            <a:r>
              <a:rPr lang="en-US" sz="1800" dirty="0" err="1">
                <a:latin typeface="Consolas" panose="020B0609020204030204" pitchFamily="49" charset="0"/>
              </a:rPr>
              <a:t>getUserPointer</a:t>
            </a:r>
            <a:r>
              <a:rPr lang="en-US" sz="1800" dirty="0">
                <a:latin typeface="Consolas" panose="020B0609020204030204" pitchFamily="49" charset="0"/>
              </a:rPr>
              <a:t>();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CObject</a:t>
            </a:r>
            <a:r>
              <a:rPr lang="en-US" sz="1800" dirty="0">
                <a:latin typeface="Consolas" panose="020B0609020204030204" pitchFamily="49" charset="0"/>
              </a:rPr>
              <a:t>* pObj1 = (</a:t>
            </a:r>
            <a:r>
              <a:rPr lang="en-US" sz="1800" dirty="0" err="1">
                <a:latin typeface="Consolas" panose="020B0609020204030204" pitchFamily="49" charset="0"/>
              </a:rPr>
              <a:t>CObject</a:t>
            </a:r>
            <a:r>
              <a:rPr lang="en-US" sz="1800" dirty="0">
                <a:latin typeface="Consolas" panose="020B0609020204030204" pitchFamily="49" charset="0"/>
              </a:rPr>
              <a:t>*)pBody1-&gt;</a:t>
            </a:r>
            <a:r>
              <a:rPr lang="en-US" sz="1800" dirty="0" err="1">
                <a:latin typeface="Consolas" panose="020B0609020204030204" pitchFamily="49" charset="0"/>
              </a:rPr>
              <a:t>getUserPointer</a:t>
            </a:r>
            <a:r>
              <a:rPr lang="en-US" sz="1800" dirty="0">
                <a:latin typeface="Consolas" panose="020B0609020204030204" pitchFamily="49" charset="0"/>
              </a:rPr>
              <a:t>(); </a:t>
            </a:r>
          </a:p>
          <a:p>
            <a:pPr marL="91440" indent="0">
              <a:spcBef>
                <a:spcPts val="60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b="1" dirty="0" err="1">
                <a:latin typeface="Consolas" panose="020B0609020204030204" pitchFamily="49" charset="0"/>
              </a:rPr>
              <a:t>const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int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nContacts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</a:rPr>
              <a:t>pManifold</a:t>
            </a:r>
            <a:r>
              <a:rPr lang="en-US" sz="1800" dirty="0">
                <a:latin typeface="Consolas" panose="020B0609020204030204" pitchFamily="49" charset="0"/>
              </a:rPr>
              <a:t>-&gt;</a:t>
            </a:r>
            <a:r>
              <a:rPr lang="en-US" sz="1800" dirty="0" err="1">
                <a:latin typeface="Consolas" panose="020B0609020204030204" pitchFamily="49" charset="0"/>
              </a:rPr>
              <a:t>getNumContacts</a:t>
            </a:r>
            <a:r>
              <a:rPr lang="en-US" sz="1800" dirty="0">
                <a:latin typeface="Consolas" panose="020B0609020204030204" pitchFamily="49" charset="0"/>
              </a:rPr>
              <a:t>(); </a:t>
            </a:r>
          </a:p>
          <a:p>
            <a:pPr marL="91440" indent="0">
              <a:spcBef>
                <a:spcPts val="60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b="1" dirty="0">
                <a:latin typeface="Consolas" panose="020B0609020204030204" pitchFamily="49" charset="0"/>
              </a:rPr>
              <a:t>if</a:t>
            </a:r>
            <a:r>
              <a:rPr lang="en-US" sz="1800" dirty="0">
                <a:latin typeface="Consolas" panose="020B0609020204030204" pitchFamily="49" charset="0"/>
              </a:rPr>
              <a:t>(pObj0 &amp;&amp; pObj1 &amp;&amp; </a:t>
            </a:r>
            <a:r>
              <a:rPr lang="en-US" sz="1800" dirty="0" err="1">
                <a:latin typeface="Consolas" panose="020B0609020204030204" pitchFamily="49" charset="0"/>
              </a:rPr>
              <a:t>nContacts</a:t>
            </a:r>
            <a:r>
              <a:rPr lang="en-US" sz="1800" dirty="0">
                <a:latin typeface="Consolas" panose="020B0609020204030204" pitchFamily="49" charset="0"/>
              </a:rPr>
              <a:t> &gt; 0</a:t>
            </a:r>
            <a:r>
              <a:rPr lang="en-US" sz="1800" dirty="0" smtClean="0">
                <a:latin typeface="Consolas" panose="020B0609020204030204" pitchFamily="49" charset="0"/>
              </a:rPr>
              <a:t>){</a:t>
            </a:r>
            <a:endParaRPr lang="en-US" sz="1800" dirty="0">
              <a:latin typeface="Consolas" panose="020B0609020204030204" pitchFamily="49" charset="0"/>
            </a:endParaRP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latin typeface="Consolas" panose="020B0609020204030204" pitchFamily="49" charset="0"/>
              </a:rPr>
              <a:t>CContactDesc</a:t>
            </a:r>
            <a:r>
              <a:rPr lang="en-US" sz="1800" dirty="0">
                <a:latin typeface="Consolas" panose="020B0609020204030204" pitchFamily="49" charset="0"/>
              </a:rPr>
              <a:t> d(</a:t>
            </a:r>
            <a:r>
              <a:rPr lang="en-US" sz="1800" dirty="0" err="1">
                <a:latin typeface="Consolas" panose="020B0609020204030204" pitchFamily="49" charset="0"/>
              </a:rPr>
              <a:t>nContacts</a:t>
            </a:r>
            <a:r>
              <a:rPr lang="en-US" sz="1800" dirty="0" smtClean="0">
                <a:latin typeface="Consolas" panose="020B0609020204030204" pitchFamily="49" charset="0"/>
              </a:rPr>
              <a:t>);</a:t>
            </a:r>
            <a:endParaRPr lang="en-US" sz="1800" dirty="0">
              <a:latin typeface="Consolas" panose="020B0609020204030204" pitchFamily="49" charset="0"/>
            </a:endParaRPr>
          </a:p>
          <a:p>
            <a:pPr marL="91440" indent="0">
              <a:spcBef>
                <a:spcPts val="60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  </a:t>
            </a:r>
            <a:r>
              <a:rPr lang="en-US" sz="1800" b="1" dirty="0">
                <a:latin typeface="Consolas" panose="020B0609020204030204" pitchFamily="49" charset="0"/>
              </a:rPr>
              <a:t>for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latin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</a:rPr>
              <a:t> j=0; j&lt;</a:t>
            </a:r>
            <a:r>
              <a:rPr lang="en-US" sz="1800" dirty="0" err="1">
                <a:latin typeface="Consolas" panose="020B0609020204030204" pitchFamily="49" charset="0"/>
              </a:rPr>
              <a:t>nContacts</a:t>
            </a:r>
            <a:r>
              <a:rPr lang="en-US" sz="1800" dirty="0">
                <a:latin typeface="Consolas" panose="020B0609020204030204" pitchFamily="49" charset="0"/>
              </a:rPr>
              <a:t>; </a:t>
            </a:r>
            <a:r>
              <a:rPr lang="en-US" sz="1800" dirty="0" err="1">
                <a:latin typeface="Consolas" panose="020B0609020204030204" pitchFamily="49" charset="0"/>
              </a:rPr>
              <a:t>j++</a:t>
            </a:r>
            <a:r>
              <a:rPr lang="en-US" sz="1800" dirty="0">
                <a:latin typeface="Consolas" panose="020B0609020204030204" pitchFamily="49" charset="0"/>
              </a:rPr>
              <a:t>){ 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</a:rPr>
              <a:t>btManifoldPoint</a:t>
            </a:r>
            <a:r>
              <a:rPr lang="en-US" sz="1800" dirty="0">
                <a:latin typeface="Consolas" panose="020B0609020204030204" pitchFamily="49" charset="0"/>
              </a:rPr>
              <a:t>&amp; </a:t>
            </a:r>
            <a:r>
              <a:rPr lang="en-US" sz="1800" dirty="0" err="1">
                <a:latin typeface="Consolas" panose="020B0609020204030204" pitchFamily="49" charset="0"/>
              </a:rPr>
              <a:t>pt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</a:rPr>
              <a:t>pManifold</a:t>
            </a:r>
            <a:r>
              <a:rPr lang="en-US" sz="1800" dirty="0">
                <a:latin typeface="Consolas" panose="020B0609020204030204" pitchFamily="49" charset="0"/>
              </a:rPr>
              <a:t>-&gt;</a:t>
            </a:r>
            <a:r>
              <a:rPr lang="en-US" sz="1800" dirty="0" err="1">
                <a:latin typeface="Consolas" panose="020B0609020204030204" pitchFamily="49" charset="0"/>
              </a:rPr>
              <a:t>getContactPoint</a:t>
            </a:r>
            <a:r>
              <a:rPr lang="en-US" sz="1800" dirty="0">
                <a:latin typeface="Consolas" panose="020B0609020204030204" pitchFamily="49" charset="0"/>
              </a:rPr>
              <a:t>(j);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</a:rPr>
              <a:t>d.m_fImpulse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endParaRPr lang="en-US" sz="1800" dirty="0" smtClean="0">
              <a:latin typeface="Consolas" panose="020B0609020204030204" pitchFamily="49" charset="0"/>
            </a:endParaRP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       </a:t>
            </a:r>
            <a:r>
              <a:rPr lang="en-US" sz="1800" dirty="0" err="1" smtClean="0">
                <a:latin typeface="Consolas" panose="020B0609020204030204" pitchFamily="49" charset="0"/>
              </a:rPr>
              <a:t>std</a:t>
            </a:r>
            <a:r>
              <a:rPr lang="en-US" sz="1800" dirty="0">
                <a:latin typeface="Consolas" panose="020B0609020204030204" pitchFamily="49" charset="0"/>
              </a:rPr>
              <a:t>::max(</a:t>
            </a:r>
            <a:r>
              <a:rPr lang="en-US" sz="1800" dirty="0" err="1">
                <a:latin typeface="Consolas" panose="020B0609020204030204" pitchFamily="49" charset="0"/>
              </a:rPr>
              <a:t>d.m_fImpulse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pt.getAppliedImpulse</a:t>
            </a:r>
            <a:r>
              <a:rPr lang="en-US" sz="1800" dirty="0">
                <a:latin typeface="Consolas" panose="020B0609020204030204" pitchFamily="49" charset="0"/>
              </a:rPr>
              <a:t>());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  }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for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91440" indent="0">
              <a:spcBef>
                <a:spcPts val="60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pObj0-&gt;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AddContact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(pObj1, d</a:t>
            </a:r>
            <a:r>
              <a:rPr 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}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//if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dirty="0" smtClean="0">
                <a:latin typeface="Consolas" panose="020B0609020204030204" pitchFamily="49" charset="0"/>
              </a:rPr>
              <a:t>} 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for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}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</a:rPr>
              <a:t>myTickCallback</a:t>
            </a:r>
            <a:endParaRPr lang="en-US" sz="1800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6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Add Contact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1"/>
            <a:ext cx="7886700" cy="1676399"/>
          </a:xfrm>
          <a:solidFill>
            <a:srgbClr val="D9FFFF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91440" indent="0">
              <a:spcBef>
                <a:spcPts val="0"/>
              </a:spcBef>
              <a:buNone/>
            </a:pPr>
            <a:r>
              <a:rPr lang="en-US" sz="1800" b="1" dirty="0" smtClean="0">
                <a:latin typeface="Consolas" panose="020B0609020204030204" pitchFamily="49" charset="0"/>
              </a:rPr>
              <a:t>class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CObject</a:t>
            </a:r>
            <a:r>
              <a:rPr lang="en-US" sz="1800" dirty="0">
                <a:latin typeface="Consolas" panose="020B0609020204030204" pitchFamily="49" charset="0"/>
              </a:rPr>
              <a:t>{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b="1" dirty="0">
                <a:latin typeface="Consolas" panose="020B0609020204030204" pitchFamily="49" charset="0"/>
              </a:rPr>
              <a:t>private</a:t>
            </a:r>
            <a:r>
              <a:rPr lang="en-US" sz="1800" dirty="0">
                <a:latin typeface="Consolas" panose="020B0609020204030204" pitchFamily="49" charset="0"/>
              </a:rPr>
              <a:t>: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</a:rPr>
              <a:t>std</a:t>
            </a:r>
            <a:r>
              <a:rPr lang="en-US" sz="1800" dirty="0">
                <a:latin typeface="Consolas" panose="020B0609020204030204" pitchFamily="49" charset="0"/>
              </a:rPr>
              <a:t>::map&lt;</a:t>
            </a:r>
            <a:r>
              <a:rPr lang="en-US" sz="1800" dirty="0" err="1">
                <a:latin typeface="Consolas" panose="020B0609020204030204" pitchFamily="49" charset="0"/>
              </a:rPr>
              <a:t>CObject</a:t>
            </a:r>
            <a:r>
              <a:rPr lang="en-US" sz="1800" dirty="0">
                <a:latin typeface="Consolas" panose="020B0609020204030204" pitchFamily="49" charset="0"/>
              </a:rPr>
              <a:t>*, </a:t>
            </a:r>
            <a:r>
              <a:rPr lang="en-US" sz="1800" dirty="0" err="1">
                <a:latin typeface="Consolas" panose="020B0609020204030204" pitchFamily="49" charset="0"/>
              </a:rPr>
              <a:t>CContactDesc</a:t>
            </a:r>
            <a:r>
              <a:rPr lang="en-US" sz="1800" dirty="0"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latin typeface="Consolas" panose="020B0609020204030204" pitchFamily="49" charset="0"/>
              </a:rPr>
              <a:t>m_mapContact</a:t>
            </a:r>
            <a:r>
              <a:rPr lang="en-US" sz="1800" dirty="0">
                <a:latin typeface="Consolas" panose="020B0609020204030204" pitchFamily="49" charset="0"/>
              </a:rPr>
              <a:t>[2]; 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 UINT </a:t>
            </a:r>
            <a:r>
              <a:rPr lang="en-US" sz="1800" dirty="0" err="1">
                <a:latin typeface="Consolas" panose="020B0609020204030204" pitchFamily="49" charset="0"/>
              </a:rPr>
              <a:t>m_nContactIndex</a:t>
            </a:r>
            <a:r>
              <a:rPr lang="en-US" sz="1800" dirty="0">
                <a:latin typeface="Consolas" panose="020B0609020204030204" pitchFamily="49" charset="0"/>
              </a:rPr>
              <a:t> = 0</a:t>
            </a:r>
            <a:r>
              <a:rPr lang="en-US" sz="1800" dirty="0" smtClean="0">
                <a:latin typeface="Consolas" panose="020B0609020204030204" pitchFamily="49" charset="0"/>
              </a:rPr>
              <a:t>;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};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//</a:t>
            </a:r>
            <a:r>
              <a:rPr lang="en-US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CObject</a:t>
            </a:r>
            <a:endParaRPr lang="en-US" sz="1800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61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3429000"/>
            <a:ext cx="7886700" cy="1905000"/>
          </a:xfrm>
          <a:prstGeom prst="rect">
            <a:avLst/>
          </a:prstGeom>
          <a:solidFill>
            <a:srgbClr val="D9FFFF"/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="1" smtClean="0">
                <a:latin typeface="Consolas" panose="020B0609020204030204" pitchFamily="49" charset="0"/>
              </a:rPr>
              <a:t>void</a:t>
            </a:r>
            <a:r>
              <a:rPr lang="en-US" sz="1800" smtClean="0">
                <a:latin typeface="Consolas" panose="020B0609020204030204" pitchFamily="49" charset="0"/>
              </a:rPr>
              <a:t> CObject::AddContact(CObject* pObj, </a:t>
            </a:r>
          </a:p>
          <a:p>
            <a:pPr marL="91440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smtClean="0">
                <a:latin typeface="Consolas" panose="020B0609020204030204" pitchFamily="49" charset="0"/>
              </a:rPr>
              <a:t>  </a:t>
            </a:r>
            <a:r>
              <a:rPr lang="en-US" sz="1800" b="1" smtClean="0">
                <a:latin typeface="Consolas" panose="020B0609020204030204" pitchFamily="49" charset="0"/>
              </a:rPr>
              <a:t>const</a:t>
            </a:r>
            <a:r>
              <a:rPr lang="en-US" sz="1800" smtClean="0">
                <a:latin typeface="Consolas" panose="020B0609020204030204" pitchFamily="49" charset="0"/>
              </a:rPr>
              <a:t> CContactDesc&amp; d)</a:t>
            </a:r>
          </a:p>
          <a:p>
            <a:pPr marL="91440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smtClean="0">
                <a:latin typeface="Consolas" panose="020B0609020204030204" pitchFamily="49" charset="0"/>
              </a:rPr>
              <a:t>{</a:t>
            </a:r>
          </a:p>
          <a:p>
            <a:pPr marL="91440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smtClean="0">
                <a:latin typeface="Consolas" panose="020B0609020204030204" pitchFamily="49" charset="0"/>
              </a:rPr>
              <a:t>  m_mapContact[m_nContactIndex].insert(</a:t>
            </a:r>
          </a:p>
          <a:p>
            <a:pPr marL="91440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smtClean="0">
                <a:latin typeface="Consolas" panose="020B0609020204030204" pitchFamily="49" charset="0"/>
              </a:rPr>
              <a:t>    std::pair&lt;CObject*, CContactDesc&gt;(pObj, d));</a:t>
            </a:r>
          </a:p>
          <a:p>
            <a:pPr marL="91440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smtClean="0">
                <a:latin typeface="Consolas" panose="020B0609020204030204" pitchFamily="49" charset="0"/>
              </a:rPr>
              <a:t>} </a:t>
            </a:r>
            <a:r>
              <a:rPr lang="en-US" sz="1800" smtClean="0">
                <a:solidFill>
                  <a:srgbClr val="00B050"/>
                </a:solidFill>
                <a:latin typeface="Consolas" panose="020B0609020204030204" pitchFamily="49" charset="0"/>
              </a:rPr>
              <a:t>//AddContact</a:t>
            </a:r>
            <a:endParaRPr lang="en-US" sz="1800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33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Play Collision Sound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1"/>
            <a:ext cx="7886700" cy="3962400"/>
          </a:xfrm>
          <a:solidFill>
            <a:srgbClr val="D9FFFF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91440" indent="0">
              <a:spcBef>
                <a:spcPts val="0"/>
              </a:spcBef>
              <a:buNone/>
            </a:pPr>
            <a:r>
              <a:rPr lang="en-US" sz="1800" b="1" dirty="0">
                <a:latin typeface="Consolas" panose="020B0609020204030204" pitchFamily="49" charset="0"/>
              </a:rPr>
              <a:t>void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CObject</a:t>
            </a:r>
            <a:r>
              <a:rPr lang="en-US" sz="1800" dirty="0">
                <a:latin typeface="Consolas" panose="020B0609020204030204" pitchFamily="49" charset="0"/>
              </a:rPr>
              <a:t>::</a:t>
            </a:r>
            <a:r>
              <a:rPr lang="en-US" sz="1800" dirty="0" err="1">
                <a:latin typeface="Consolas" panose="020B0609020204030204" pitchFamily="49" charset="0"/>
              </a:rPr>
              <a:t>PlayCollisionSounds</a:t>
            </a:r>
            <a:r>
              <a:rPr lang="en-US" sz="1800" dirty="0">
                <a:latin typeface="Consolas" panose="020B0609020204030204" pitchFamily="49" charset="0"/>
              </a:rPr>
              <a:t>(){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</a:rPr>
              <a:t>std</a:t>
            </a:r>
            <a:r>
              <a:rPr lang="en-US" sz="1800" dirty="0">
                <a:latin typeface="Consolas" panose="020B0609020204030204" pitchFamily="49" charset="0"/>
              </a:rPr>
              <a:t>::map&lt;</a:t>
            </a:r>
            <a:r>
              <a:rPr lang="en-US" sz="1800" dirty="0" err="1">
                <a:latin typeface="Consolas" panose="020B0609020204030204" pitchFamily="49" charset="0"/>
              </a:rPr>
              <a:t>CObject</a:t>
            </a:r>
            <a:r>
              <a:rPr lang="en-US" sz="1800" dirty="0">
                <a:latin typeface="Consolas" panose="020B0609020204030204" pitchFamily="49" charset="0"/>
              </a:rPr>
              <a:t>*, </a:t>
            </a:r>
            <a:r>
              <a:rPr lang="en-US" sz="1800" dirty="0" err="1">
                <a:latin typeface="Consolas" panose="020B0609020204030204" pitchFamily="49" charset="0"/>
              </a:rPr>
              <a:t>CContactDesc</a:t>
            </a:r>
            <a:r>
              <a:rPr lang="en-US" sz="1800" dirty="0">
                <a:latin typeface="Consolas" panose="020B0609020204030204" pitchFamily="49" charset="0"/>
              </a:rPr>
              <a:t>&gt;&amp; </a:t>
            </a:r>
            <a:r>
              <a:rPr lang="en-US" sz="1800" dirty="0" err="1">
                <a:latin typeface="Consolas" panose="020B0609020204030204" pitchFamily="49" charset="0"/>
              </a:rPr>
              <a:t>mapCurr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endParaRPr lang="en-US" sz="1800" dirty="0" smtClean="0">
              <a:latin typeface="Consolas" panose="020B0609020204030204" pitchFamily="49" charset="0"/>
            </a:endParaRP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 </a:t>
            </a:r>
            <a:r>
              <a:rPr lang="en-US" sz="1800" dirty="0" err="1" smtClean="0">
                <a:latin typeface="Consolas" panose="020B0609020204030204" pitchFamily="49" charset="0"/>
              </a:rPr>
              <a:t>m_mapContact</a:t>
            </a:r>
            <a:r>
              <a:rPr lang="en-US" sz="1800" dirty="0" smtClean="0">
                <a:latin typeface="Consolas" panose="020B0609020204030204" pitchFamily="49" charset="0"/>
              </a:rPr>
              <a:t>[</a:t>
            </a:r>
            <a:r>
              <a:rPr lang="en-US" sz="1800" dirty="0" err="1" smtClean="0">
                <a:latin typeface="Consolas" panose="020B0609020204030204" pitchFamily="49" charset="0"/>
              </a:rPr>
              <a:t>m_nContactIndex</a:t>
            </a:r>
            <a:r>
              <a:rPr lang="en-US" sz="1800" dirty="0">
                <a:latin typeface="Consolas" panose="020B0609020204030204" pitchFamily="49" charset="0"/>
              </a:rPr>
              <a:t>];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</a:rPr>
              <a:t>std</a:t>
            </a:r>
            <a:r>
              <a:rPr lang="en-US" sz="1800" dirty="0">
                <a:latin typeface="Consolas" panose="020B0609020204030204" pitchFamily="49" charset="0"/>
              </a:rPr>
              <a:t>::map&lt;</a:t>
            </a:r>
            <a:r>
              <a:rPr lang="en-US" sz="1800" dirty="0" err="1">
                <a:latin typeface="Consolas" panose="020B0609020204030204" pitchFamily="49" charset="0"/>
              </a:rPr>
              <a:t>CObject</a:t>
            </a:r>
            <a:r>
              <a:rPr lang="en-US" sz="1800" dirty="0">
                <a:latin typeface="Consolas" panose="020B0609020204030204" pitchFamily="49" charset="0"/>
              </a:rPr>
              <a:t>*, </a:t>
            </a:r>
            <a:r>
              <a:rPr lang="en-US" sz="1800" dirty="0" err="1">
                <a:latin typeface="Consolas" panose="020B0609020204030204" pitchFamily="49" charset="0"/>
              </a:rPr>
              <a:t>CContactDesc</a:t>
            </a:r>
            <a:r>
              <a:rPr lang="en-US" sz="1800" dirty="0">
                <a:latin typeface="Consolas" panose="020B0609020204030204" pitchFamily="49" charset="0"/>
              </a:rPr>
              <a:t>&gt;&amp; </a:t>
            </a:r>
            <a:r>
              <a:rPr lang="en-US" sz="1800" dirty="0" err="1">
                <a:latin typeface="Consolas" panose="020B0609020204030204" pitchFamily="49" charset="0"/>
              </a:rPr>
              <a:t>mapPrev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endParaRPr lang="en-US" sz="1800" dirty="0" smtClean="0">
              <a:latin typeface="Consolas" panose="020B0609020204030204" pitchFamily="49" charset="0"/>
            </a:endParaRP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 </a:t>
            </a:r>
            <a:r>
              <a:rPr lang="en-US" sz="1800" dirty="0" err="1" smtClean="0">
                <a:latin typeface="Consolas" panose="020B0609020204030204" pitchFamily="49" charset="0"/>
              </a:rPr>
              <a:t>m_mapContact</a:t>
            </a:r>
            <a:r>
              <a:rPr lang="en-US" sz="1800" dirty="0" smtClean="0">
                <a:latin typeface="Consolas" panose="020B0609020204030204" pitchFamily="49" charset="0"/>
              </a:rPr>
              <a:t>[m_nContactIndex^1];</a:t>
            </a:r>
            <a:endParaRPr lang="en-US" sz="1800" dirty="0">
              <a:latin typeface="Consolas" panose="020B0609020204030204" pitchFamily="49" charset="0"/>
            </a:endParaRPr>
          </a:p>
          <a:p>
            <a:pPr marL="91440" indent="0">
              <a:spcBef>
                <a:spcPts val="60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b="1" dirty="0">
                <a:latin typeface="Consolas" panose="020B0609020204030204" pitchFamily="49" charset="0"/>
              </a:rPr>
              <a:t>if</a:t>
            </a:r>
            <a:r>
              <a:rPr lang="en-US" sz="1800" dirty="0">
                <a:latin typeface="Consolas" panose="020B0609020204030204" pitchFamily="49" charset="0"/>
              </a:rPr>
              <a:t>(!</a:t>
            </a:r>
            <a:r>
              <a:rPr lang="en-US" sz="1800" dirty="0" err="1">
                <a:latin typeface="Consolas" panose="020B0609020204030204" pitchFamily="49" charset="0"/>
              </a:rPr>
              <a:t>m_bCollisionSoundsMuted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b="1" dirty="0">
                <a:latin typeface="Consolas" panose="020B0609020204030204" pitchFamily="49" charset="0"/>
              </a:rPr>
              <a:t>for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latin typeface="Consolas" panose="020B0609020204030204" pitchFamily="49" charset="0"/>
              </a:rPr>
              <a:t>const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</a:rPr>
              <a:t>auto</a:t>
            </a:r>
            <a:r>
              <a:rPr lang="en-US" sz="1800" dirty="0">
                <a:latin typeface="Consolas" panose="020B0609020204030204" pitchFamily="49" charset="0"/>
              </a:rPr>
              <a:t>&amp; </a:t>
            </a:r>
            <a:r>
              <a:rPr lang="en-US" sz="1800" dirty="0" err="1">
                <a:latin typeface="Consolas" panose="020B0609020204030204" pitchFamily="49" charset="0"/>
              </a:rPr>
              <a:t>contactCurr</a:t>
            </a:r>
            <a:r>
              <a:rPr lang="en-US" sz="1800" dirty="0">
                <a:latin typeface="Consolas" panose="020B0609020204030204" pitchFamily="49" charset="0"/>
              </a:rPr>
              <a:t>: </a:t>
            </a:r>
            <a:r>
              <a:rPr lang="en-US" sz="1800" dirty="0" err="1">
                <a:latin typeface="Consolas" panose="020B0609020204030204" pitchFamily="49" charset="0"/>
              </a:rPr>
              <a:t>mapCurr</a:t>
            </a:r>
            <a:r>
              <a:rPr lang="en-US" sz="1800" dirty="0">
                <a:latin typeface="Consolas" panose="020B0609020204030204" pitchFamily="49" charset="0"/>
              </a:rPr>
              <a:t>){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latin typeface="Consolas" panose="020B0609020204030204" pitchFamily="49" charset="0"/>
              </a:rPr>
              <a:t>CObject</a:t>
            </a:r>
            <a:r>
              <a:rPr lang="en-US" sz="1800" dirty="0">
                <a:latin typeface="Consolas" panose="020B0609020204030204" pitchFamily="49" charset="0"/>
              </a:rPr>
              <a:t>* </a:t>
            </a:r>
            <a:r>
              <a:rPr lang="en-US" sz="1800" dirty="0" err="1">
                <a:latin typeface="Consolas" panose="020B0609020204030204" pitchFamily="49" charset="0"/>
              </a:rPr>
              <a:t>pObj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</a:rPr>
              <a:t>contactCurr.first</a:t>
            </a:r>
            <a:r>
              <a:rPr lang="en-US" sz="1800" dirty="0">
                <a:latin typeface="Consolas" panose="020B0609020204030204" pitchFamily="49" charset="0"/>
              </a:rPr>
              <a:t>; </a:t>
            </a:r>
            <a:r>
              <a:rPr lang="en-US" sz="1800" dirty="0" smtClean="0">
                <a:latin typeface="Consolas" panose="020B0609020204030204" pitchFamily="49" charset="0"/>
              </a:rPr>
              <a:t>object</a:t>
            </a:r>
            <a:endParaRPr lang="en-US" sz="1800" dirty="0">
              <a:latin typeface="Consolas" panose="020B0609020204030204" pitchFamily="49" charset="0"/>
            </a:endParaRP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  </a:t>
            </a:r>
            <a:r>
              <a:rPr lang="en-US" sz="1800" b="1" dirty="0" err="1">
                <a:latin typeface="Consolas" panose="020B0609020204030204" pitchFamily="49" charset="0"/>
              </a:rPr>
              <a:t>const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CContactDesc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dCurr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</a:rPr>
              <a:t>contactCurr.second</a:t>
            </a:r>
            <a:r>
              <a:rPr lang="en-US" sz="1800" dirty="0" smtClean="0">
                <a:latin typeface="Consolas" panose="020B0609020204030204" pitchFamily="49" charset="0"/>
              </a:rPr>
              <a:t>;</a:t>
            </a:r>
            <a:endParaRPr lang="en-US" sz="1800" dirty="0">
              <a:latin typeface="Consolas" panose="020B0609020204030204" pitchFamily="49" charset="0"/>
            </a:endParaRPr>
          </a:p>
          <a:p>
            <a:pPr marL="91440" indent="0">
              <a:spcBef>
                <a:spcPts val="60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  </a:t>
            </a:r>
            <a:r>
              <a:rPr lang="en-US" sz="1800" b="1" dirty="0">
                <a:latin typeface="Consolas" panose="020B0609020204030204" pitchFamily="49" charset="0"/>
              </a:rPr>
              <a:t>auto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contactPrev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</a:rPr>
              <a:t>mapPrev.find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pObj</a:t>
            </a:r>
            <a:r>
              <a:rPr lang="en-US" sz="1800" dirty="0">
                <a:latin typeface="Consolas" panose="020B0609020204030204" pitchFamily="49" charset="0"/>
              </a:rPr>
              <a:t>); </a:t>
            </a:r>
            <a:endParaRPr lang="en-US" sz="1800" dirty="0" smtClean="0">
              <a:latin typeface="Consolas" panose="020B0609020204030204" pitchFamily="49" charset="0"/>
            </a:endParaRP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   </a:t>
            </a:r>
            <a:r>
              <a:rPr lang="en-US" sz="1800" dirty="0" err="1" smtClean="0">
                <a:latin typeface="Consolas" panose="020B0609020204030204" pitchFamily="49" charset="0"/>
              </a:rPr>
              <a:t>CContactDesc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dPrev</a:t>
            </a:r>
            <a:r>
              <a:rPr lang="en-US" sz="1800" dirty="0">
                <a:latin typeface="Consolas" panose="020B0609020204030204" pitchFamily="49" charset="0"/>
              </a:rPr>
              <a:t>; 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  </a:t>
            </a:r>
            <a:r>
              <a:rPr lang="en-US" sz="1800" b="1" dirty="0">
                <a:latin typeface="Consolas" panose="020B0609020204030204" pitchFamily="49" charset="0"/>
              </a:rPr>
              <a:t>if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contactPrev</a:t>
            </a:r>
            <a:r>
              <a:rPr lang="en-US" sz="1800" dirty="0">
                <a:latin typeface="Consolas" panose="020B0609020204030204" pitchFamily="49" charset="0"/>
              </a:rPr>
              <a:t> != </a:t>
            </a:r>
            <a:r>
              <a:rPr lang="en-US" sz="1800" dirty="0" err="1">
                <a:latin typeface="Consolas" panose="020B0609020204030204" pitchFamily="49" charset="0"/>
              </a:rPr>
              <a:t>mapPrev.end</a:t>
            </a:r>
            <a:r>
              <a:rPr lang="en-US" sz="1800" dirty="0">
                <a:latin typeface="Consolas" panose="020B0609020204030204" pitchFamily="49" charset="0"/>
              </a:rPr>
              <a:t>()) 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</a:rPr>
              <a:t>dPrev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</a:rPr>
              <a:t>contactPrev</a:t>
            </a:r>
            <a:r>
              <a:rPr lang="en-US" sz="1800" dirty="0">
                <a:latin typeface="Consolas" panose="020B0609020204030204" pitchFamily="49" charset="0"/>
              </a:rPr>
              <a:t>-&gt;second; </a:t>
            </a:r>
            <a:endParaRPr lang="en-US" sz="1800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3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Play Collision Sound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1"/>
            <a:ext cx="7886700" cy="3962400"/>
          </a:xfrm>
          <a:solidFill>
            <a:srgbClr val="D9FFFF"/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   </a:t>
            </a:r>
            <a:r>
              <a:rPr lang="en-US" sz="1800" b="1" dirty="0" smtClean="0">
                <a:latin typeface="Consolas" panose="020B0609020204030204" pitchFamily="49" charset="0"/>
              </a:rPr>
              <a:t>if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contactPrev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== </a:t>
            </a:r>
            <a:r>
              <a:rPr lang="en-US" sz="1800" dirty="0" err="1">
                <a:latin typeface="Consolas" panose="020B0609020204030204" pitchFamily="49" charset="0"/>
              </a:rPr>
              <a:t>mapPrev.end</a:t>
            </a:r>
            <a:r>
              <a:rPr lang="en-US" sz="1800" dirty="0">
                <a:latin typeface="Consolas" panose="020B0609020204030204" pitchFamily="49" charset="0"/>
              </a:rPr>
              <a:t>() || </a:t>
            </a:r>
            <a:endParaRPr lang="en-US" sz="1800" dirty="0" smtClean="0">
              <a:latin typeface="Consolas" panose="020B0609020204030204" pitchFamily="49" charset="0"/>
            </a:endParaRP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     </a:t>
            </a:r>
            <a:r>
              <a:rPr lang="en-US" sz="1800" dirty="0" err="1" smtClean="0">
                <a:latin typeface="Consolas" panose="020B0609020204030204" pitchFamily="49" charset="0"/>
              </a:rPr>
              <a:t>dCurr.m_nNumContacts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latin typeface="Consolas" panose="020B0609020204030204" pitchFamily="49" charset="0"/>
              </a:rPr>
              <a:t>dPrev.m_nNumContacts</a:t>
            </a:r>
            <a:r>
              <a:rPr lang="en-US" sz="1800" dirty="0" smtClean="0">
                <a:latin typeface="Consolas" panose="020B0609020204030204" pitchFamily="49" charset="0"/>
              </a:rPr>
              <a:t>)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   {</a:t>
            </a:r>
            <a:endParaRPr lang="en-US" sz="1800" dirty="0">
              <a:latin typeface="Consolas" panose="020B0609020204030204" pitchFamily="49" charset="0"/>
            </a:endParaRP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    </a:t>
            </a:r>
            <a:r>
              <a:rPr lang="en-US" sz="1800" b="1" dirty="0" err="1">
                <a:latin typeface="Consolas" panose="020B0609020204030204" pitchFamily="49" charset="0"/>
              </a:rPr>
              <a:t>const</a:t>
            </a:r>
            <a:r>
              <a:rPr lang="en-US" sz="1800" b="1" dirty="0">
                <a:latin typeface="Consolas" panose="020B0609020204030204" pitchFamily="49" charset="0"/>
              </a:rPr>
              <a:t> float </a:t>
            </a:r>
            <a:r>
              <a:rPr lang="en-US" sz="1800" dirty="0" smtClean="0">
                <a:latin typeface="Consolas" panose="020B0609020204030204" pitchFamily="49" charset="0"/>
              </a:rPr>
              <a:t>volume </a:t>
            </a:r>
            <a:r>
              <a:rPr lang="en-US" sz="1800" dirty="0">
                <a:latin typeface="Consolas" panose="020B0609020204030204" pitchFamily="49" charset="0"/>
              </a:rPr>
              <a:t>= 0.05f*</a:t>
            </a:r>
            <a:r>
              <a:rPr lang="en-US" sz="1800" dirty="0" err="1">
                <a:latin typeface="Consolas" panose="020B0609020204030204" pitchFamily="49" charset="0"/>
              </a:rPr>
              <a:t>dCurr.m_fImpulse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    </a:t>
            </a:r>
            <a:r>
              <a:rPr lang="en-US" sz="1800" b="1" dirty="0" err="1">
                <a:latin typeface="Consolas" panose="020B0609020204030204" pitchFamily="49" charset="0"/>
              </a:rPr>
              <a:t>const</a:t>
            </a:r>
            <a:r>
              <a:rPr lang="en-US" sz="1800" dirty="0">
                <a:latin typeface="Consolas" panose="020B0609020204030204" pitchFamily="49" charset="0"/>
              </a:rPr>
              <a:t> Vector3 </a:t>
            </a:r>
            <a:r>
              <a:rPr lang="en-US" sz="1800" dirty="0" err="1">
                <a:latin typeface="Consolas" panose="020B0609020204030204" pitchFamily="49" charset="0"/>
              </a:rPr>
              <a:t>vPos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</a:rPr>
              <a:t>GetPosition</a:t>
            </a:r>
            <a:r>
              <a:rPr lang="en-US" sz="1800" dirty="0" smtClean="0">
                <a:latin typeface="Consolas" panose="020B0609020204030204" pitchFamily="49" charset="0"/>
              </a:rPr>
              <a:t>();      </a:t>
            </a:r>
            <a:endParaRPr lang="en-US" sz="1800" dirty="0">
              <a:latin typeface="Consolas" panose="020B0609020204030204" pitchFamily="49" charset="0"/>
            </a:endParaRPr>
          </a:p>
          <a:p>
            <a:pPr marL="91440" indent="0">
              <a:spcBef>
                <a:spcPts val="60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    </a:t>
            </a:r>
            <a:r>
              <a:rPr lang="en-US" sz="1800" b="1" dirty="0">
                <a:latin typeface="Consolas" panose="020B0609020204030204" pitchFamily="49" charset="0"/>
              </a:rPr>
              <a:t>if</a:t>
            </a:r>
            <a:r>
              <a:rPr lang="en-US" sz="1800" dirty="0">
                <a:latin typeface="Consolas" panose="020B0609020204030204" pitchFamily="49" charset="0"/>
              </a:rPr>
              <a:t>(volume &gt; 0.1f){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      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//play the appropriate sound based on object types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    }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//if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  }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//if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  }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for</a:t>
            </a:r>
            <a:endParaRPr lang="en-US" sz="1800" dirty="0">
              <a:latin typeface="Consolas" panose="020B0609020204030204" pitchFamily="49" charset="0"/>
            </a:endParaRPr>
          </a:p>
          <a:p>
            <a:pPr marL="91440" indent="0">
              <a:spcBef>
                <a:spcPts val="60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</a:rPr>
              <a:t>m_nContactIndex</a:t>
            </a:r>
            <a:r>
              <a:rPr lang="en-US" sz="1800" dirty="0">
                <a:latin typeface="Consolas" panose="020B0609020204030204" pitchFamily="49" charset="0"/>
              </a:rPr>
              <a:t> = m_nContactIndex^1; 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</a:rPr>
              <a:t>m_mapContact</a:t>
            </a:r>
            <a:r>
              <a:rPr lang="en-US" sz="1800" dirty="0">
                <a:latin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</a:rPr>
              <a:t>m_nContactIndex</a:t>
            </a:r>
            <a:r>
              <a:rPr lang="en-US" sz="1800" dirty="0">
                <a:latin typeface="Consolas" panose="020B0609020204030204" pitchFamily="49" charset="0"/>
              </a:rPr>
              <a:t>].clear</a:t>
            </a:r>
            <a:r>
              <a:rPr lang="en-US" sz="1800" dirty="0" smtClean="0">
                <a:latin typeface="Consolas" panose="020B0609020204030204" pitchFamily="49" charset="0"/>
              </a:rPr>
              <a:t>();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}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</a:rPr>
              <a:t>PlayCollisionSounds</a:t>
            </a:r>
            <a:endParaRPr lang="en-US" sz="1800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Polyhedra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D77A-AFAB-4434-A9CB-432E6E6B0AE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8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You Get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https://</a:t>
            </a:r>
            <a:r>
              <a:rPr lang="en-US" sz="2400" dirty="0" smtClean="0">
                <a:latin typeface="Consolas" panose="020B0609020204030204" pitchFamily="49" charset="0"/>
              </a:rPr>
              <a:t>github.com/bulletphysics/bullet3</a:t>
            </a:r>
          </a:p>
          <a:p>
            <a:r>
              <a:rPr lang="en-US" sz="2400" dirty="0" smtClean="0"/>
              <a:t>There is a Visual Studio 2010 solution file.</a:t>
            </a:r>
          </a:p>
          <a:p>
            <a:r>
              <a:rPr lang="en-US" sz="2400" dirty="0" smtClean="0"/>
              <a:t>Open it in Visual Studio and let it update the projects.</a:t>
            </a:r>
          </a:p>
          <a:p>
            <a:r>
              <a:rPr lang="en-US" sz="2400" dirty="0" smtClean="0"/>
              <a:t>There are 67 projects, not all of which will be needed.</a:t>
            </a:r>
          </a:p>
          <a:p>
            <a:r>
              <a:rPr lang="en-US" sz="2400" dirty="0" smtClean="0"/>
              <a:t>It will compile right out of the box (except for one project).</a:t>
            </a:r>
          </a:p>
          <a:p>
            <a:r>
              <a:rPr lang="en-US" sz="2400" dirty="0"/>
              <a:t>When you compile and run it, you get a demo browser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It has a manual and a lot of source </a:t>
            </a:r>
            <a:r>
              <a:rPr lang="en-US" sz="2400" smtClean="0"/>
              <a:t>code examples.</a:t>
            </a:r>
            <a:endParaRPr lang="en-US" sz="2400" dirty="0" smtClean="0"/>
          </a:p>
          <a:p>
            <a:r>
              <a:rPr lang="en-US" sz="2400" dirty="0" smtClean="0"/>
              <a:t>We will use 3 of the libraries (collision, dynamics, and math).</a:t>
            </a:r>
          </a:p>
          <a:p>
            <a:r>
              <a:rPr lang="en-US" sz="2400" dirty="0" smtClean="0"/>
              <a:t>However, there are a couple of things to take care of before we can use it with the LARC Engine.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0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46" y="509180"/>
            <a:ext cx="8287907" cy="5839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450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a Manual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930" y="1417638"/>
            <a:ext cx="3174139" cy="4648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745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3749</Words>
  <Application>Microsoft Office PowerPoint</Application>
  <PresentationFormat>On-screen Show (4:3)</PresentationFormat>
  <Paragraphs>490</Paragraphs>
  <Slides>63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Consolas</vt:lpstr>
      <vt:lpstr>Courier New</vt:lpstr>
      <vt:lpstr>Office Theme</vt:lpstr>
      <vt:lpstr>Introduction to Bullet Physics</vt:lpstr>
      <vt:lpstr>Bullet Physics</vt:lpstr>
      <vt:lpstr>From the User Manual</vt:lpstr>
      <vt:lpstr>Main Features</vt:lpstr>
      <vt:lpstr>Main Features</vt:lpstr>
      <vt:lpstr>Where was it Used?</vt:lpstr>
      <vt:lpstr>Where Do You Get It?</vt:lpstr>
      <vt:lpstr>PowerPoint Presentation</vt:lpstr>
      <vt:lpstr>There is a Manual</vt:lpstr>
      <vt:lpstr>Adding Bullet Physics to your Code</vt:lpstr>
      <vt:lpstr>PowerPoint Presentation</vt:lpstr>
      <vt:lpstr>Adding Bullet Physics to your Code</vt:lpstr>
      <vt:lpstr>Compile Time Errors</vt:lpstr>
      <vt:lpstr>Here’s How You Fix That</vt:lpstr>
      <vt:lpstr>PowerPoint Presentation</vt:lpstr>
      <vt:lpstr>PowerPoint Presentation</vt:lpstr>
      <vt:lpstr>Precision Errors</vt:lpstr>
      <vt:lpstr>PowerPoint Presentation</vt:lpstr>
      <vt:lpstr>Bullet Physics Core Objects</vt:lpstr>
      <vt:lpstr>Initialize Bullet Physics</vt:lpstr>
      <vt:lpstr>Adding Bodies</vt:lpstr>
      <vt:lpstr>Adding a Rigid Body</vt:lpstr>
      <vt:lpstr>Frame Update</vt:lpstr>
      <vt:lpstr>Rigid Body Dynamics</vt:lpstr>
      <vt:lpstr>Rigid Body Types</vt:lpstr>
      <vt:lpstr>Center of Mass </vt:lpstr>
      <vt:lpstr>MotionState</vt:lpstr>
      <vt:lpstr>MotionState</vt:lpstr>
      <vt:lpstr>btDefaultMotionState</vt:lpstr>
      <vt:lpstr>Render Frames and Physics Frames</vt:lpstr>
      <vt:lpstr>The Bullet Physics Block Toy</vt:lpstr>
      <vt:lpstr>The Bullet Physics Block Toy</vt:lpstr>
      <vt:lpstr>Controls</vt:lpstr>
      <vt:lpstr>PW2RW</vt:lpstr>
      <vt:lpstr>CObject::GetPosition() CObject::GetOrientation()  </vt:lpstr>
      <vt:lpstr>CObjectManager::update()</vt:lpstr>
      <vt:lpstr>CGame::ProcessFrame()</vt:lpstr>
      <vt:lpstr>The Regular Tetrahedron</vt:lpstr>
      <vt:lpstr>Cartesian Coordinates of the Vertices of a Regular Tetrahedron</vt:lpstr>
      <vt:lpstr>The Tetrahedron Mesh</vt:lpstr>
      <vt:lpstr>Tetrahedron Orientation and Position</vt:lpstr>
      <vt:lpstr>Tetrahedron Position</vt:lpstr>
      <vt:lpstr>Tetrahedron Instance Descriptor</vt:lpstr>
      <vt:lpstr>The Regular Dodecahedron</vt:lpstr>
      <vt:lpstr>Cartesian Coordinates of the Vertices of a Regular Dodecahedron</vt:lpstr>
      <vt:lpstr>The Dodecahedron Mesh</vt:lpstr>
      <vt:lpstr>Dodecahedron Orientation and Position</vt:lpstr>
      <vt:lpstr>Dodecahedron Position</vt:lpstr>
      <vt:lpstr>Dodecahedron Instance Descriptor</vt:lpstr>
      <vt:lpstr>The Regular Icosahedron</vt:lpstr>
      <vt:lpstr>Cartesian Coordinates of the Vertices of a Regular Icosahedron</vt:lpstr>
      <vt:lpstr>The Icosahedron Mesh</vt:lpstr>
      <vt:lpstr>The Icosahedron Mesh</vt:lpstr>
      <vt:lpstr>Icosahedron Orientation and Position</vt:lpstr>
      <vt:lpstr>DirectXTK12 Bug?</vt:lpstr>
      <vt:lpstr>Icosahedron Instance Descriptor</vt:lpstr>
      <vt:lpstr>Sound Using Bullet Callbacks</vt:lpstr>
      <vt:lpstr>Contact Descriptor</vt:lpstr>
      <vt:lpstr>Contact Callback</vt:lpstr>
      <vt:lpstr>Contact Callback</vt:lpstr>
      <vt:lpstr>Add Contact</vt:lpstr>
      <vt:lpstr>Play Collision Sound</vt:lpstr>
      <vt:lpstr>Play Collision Sound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Appendix D</dc:title>
  <dc:subject>Introduction to Game Physics with Box2D </dc:subject>
  <dc:creator>Ian Parberry</dc:creator>
  <cp:lastModifiedBy>Parberry, Ian</cp:lastModifiedBy>
  <cp:revision>82</cp:revision>
  <cp:lastPrinted>2012-11-03T23:14:45Z</cp:lastPrinted>
  <dcterms:created xsi:type="dcterms:W3CDTF">2006-08-16T00:00:00Z</dcterms:created>
  <dcterms:modified xsi:type="dcterms:W3CDTF">2021-03-26T15:42:36Z</dcterms:modified>
  <cp:contentStatus>Version 1.00</cp:contentStatus>
</cp:coreProperties>
</file>